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9"/>
  </p:notesMasterIdLst>
  <p:sldIdLst>
    <p:sldId id="277" r:id="rId3"/>
    <p:sldId id="290" r:id="rId4"/>
    <p:sldId id="286" r:id="rId5"/>
    <p:sldId id="287" r:id="rId6"/>
    <p:sldId id="291" r:id="rId7"/>
    <p:sldId id="298" r:id="rId8"/>
    <p:sldId id="304" r:id="rId9"/>
    <p:sldId id="293" r:id="rId10"/>
    <p:sldId id="294" r:id="rId11"/>
    <p:sldId id="292" r:id="rId12"/>
    <p:sldId id="302" r:id="rId13"/>
    <p:sldId id="303" r:id="rId14"/>
    <p:sldId id="295" r:id="rId15"/>
    <p:sldId id="301" r:id="rId16"/>
    <p:sldId id="296" r:id="rId17"/>
    <p:sldId id="306" r:id="rId18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66" d="100"/>
          <a:sy n="66" d="100"/>
        </p:scale>
        <p:origin x="-2310" y="-12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A8DCE0-2820-44D7-AC8C-B3E6F3EB77C8}" type="doc">
      <dgm:prSet loTypeId="urn:microsoft.com/office/officeart/2005/8/layout/arrow2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2F1C6A8-9CAA-4EDE-888D-F878F2CD88C2}">
      <dgm:prSet phldrT="[Текст]" custT="1"/>
      <dgm:spPr/>
      <dgm:t>
        <a:bodyPr/>
        <a:lstStyle/>
        <a:p>
          <a:r>
            <a:rPr lang="ru-RU" sz="1800" b="1" smtClean="0">
              <a:latin typeface="Arial Narrow" panose="020B0606020202030204" pitchFamily="34" charset="0"/>
            </a:rPr>
            <a:t>Этап создания агломерации </a:t>
          </a:r>
          <a:endParaRPr lang="ru-RU" sz="1800" b="1" dirty="0">
            <a:latin typeface="Arial Narrow" panose="020B0606020202030204" pitchFamily="34" charset="0"/>
          </a:endParaRPr>
        </a:p>
      </dgm:t>
    </dgm:pt>
    <dgm:pt modelId="{7C0A0F0D-712F-4CCD-9505-77225392F8AF}" type="parTrans" cxnId="{C424F359-A41B-4D81-900E-54BBD299601B}">
      <dgm:prSet/>
      <dgm:spPr/>
      <dgm:t>
        <a:bodyPr/>
        <a:lstStyle/>
        <a:p>
          <a:endParaRPr lang="ru-RU" sz="1800">
            <a:solidFill>
              <a:srgbClr val="784400"/>
            </a:solidFill>
            <a:latin typeface="Arial Narrow" panose="020B0606020202030204" pitchFamily="34" charset="0"/>
          </a:endParaRPr>
        </a:p>
      </dgm:t>
    </dgm:pt>
    <dgm:pt modelId="{B0559C47-22C6-4A1F-9027-66B1D90FDF67}" type="sibTrans" cxnId="{C424F359-A41B-4D81-900E-54BBD299601B}">
      <dgm:prSet/>
      <dgm:spPr/>
      <dgm:t>
        <a:bodyPr/>
        <a:lstStyle/>
        <a:p>
          <a:endParaRPr lang="ru-RU" sz="1800">
            <a:solidFill>
              <a:srgbClr val="784400"/>
            </a:solidFill>
            <a:latin typeface="Arial Narrow" panose="020B0606020202030204" pitchFamily="34" charset="0"/>
          </a:endParaRPr>
        </a:p>
      </dgm:t>
    </dgm:pt>
    <dgm:pt modelId="{701C832C-CCB9-47AE-BACD-2CBCF0359BB6}">
      <dgm:prSet phldrT="[Текст]" custT="1"/>
      <dgm:spPr/>
      <dgm:t>
        <a:bodyPr/>
        <a:lstStyle/>
        <a:p>
          <a:r>
            <a:rPr lang="ru-RU" sz="1800" b="1" smtClean="0">
              <a:latin typeface="Arial Narrow" panose="020B0606020202030204" pitchFamily="34" charset="0"/>
            </a:rPr>
            <a:t>Этап развития агломерации, реализация основных инвестиционных проектов</a:t>
          </a:r>
          <a:endParaRPr lang="ru-RU" sz="1800" b="1" dirty="0">
            <a:latin typeface="Arial Narrow" panose="020B0606020202030204" pitchFamily="34" charset="0"/>
          </a:endParaRPr>
        </a:p>
      </dgm:t>
    </dgm:pt>
    <dgm:pt modelId="{8114520C-296B-4917-8C9B-33E5B8D54AA5}" type="parTrans" cxnId="{E8ABA17F-49E8-47DC-B415-485B3AAB5373}">
      <dgm:prSet/>
      <dgm:spPr/>
      <dgm:t>
        <a:bodyPr/>
        <a:lstStyle/>
        <a:p>
          <a:endParaRPr lang="ru-RU" sz="1800">
            <a:solidFill>
              <a:srgbClr val="784400"/>
            </a:solidFill>
            <a:latin typeface="Arial Narrow" panose="020B0606020202030204" pitchFamily="34" charset="0"/>
          </a:endParaRPr>
        </a:p>
      </dgm:t>
    </dgm:pt>
    <dgm:pt modelId="{41DD3391-BC60-4AC6-8977-3558B25E2FE3}" type="sibTrans" cxnId="{E8ABA17F-49E8-47DC-B415-485B3AAB5373}">
      <dgm:prSet/>
      <dgm:spPr/>
      <dgm:t>
        <a:bodyPr/>
        <a:lstStyle/>
        <a:p>
          <a:endParaRPr lang="ru-RU" sz="1800">
            <a:solidFill>
              <a:srgbClr val="784400"/>
            </a:solidFill>
            <a:latin typeface="Arial Narrow" panose="020B0606020202030204" pitchFamily="34" charset="0"/>
          </a:endParaRPr>
        </a:p>
      </dgm:t>
    </dgm:pt>
    <dgm:pt modelId="{FF3A4DEE-346B-4D2C-8060-B993AFA1D02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smtClean="0">
              <a:latin typeface="Arial Narrow" panose="020B0606020202030204" pitchFamily="34" charset="0"/>
            </a:rPr>
            <a:t>Этап межрегионального пространственного  развития агломерации, реализации основных инвестиционных проектов</a:t>
          </a:r>
          <a:endParaRPr lang="ru-RU" sz="1800" b="1" dirty="0">
            <a:latin typeface="Arial Narrow" panose="020B0606020202030204" pitchFamily="34" charset="0"/>
          </a:endParaRPr>
        </a:p>
      </dgm:t>
    </dgm:pt>
    <dgm:pt modelId="{A52D2503-A0E1-4994-A360-EC108B065485}" type="parTrans" cxnId="{203E2EBD-AD48-4B3D-8915-CA832D4E7F98}">
      <dgm:prSet/>
      <dgm:spPr/>
      <dgm:t>
        <a:bodyPr/>
        <a:lstStyle/>
        <a:p>
          <a:endParaRPr lang="ru-RU" sz="1800">
            <a:solidFill>
              <a:srgbClr val="784400"/>
            </a:solidFill>
            <a:latin typeface="Arial Narrow" panose="020B0606020202030204" pitchFamily="34" charset="0"/>
          </a:endParaRPr>
        </a:p>
      </dgm:t>
    </dgm:pt>
    <dgm:pt modelId="{00F38CE0-5E42-4BAB-B425-B9697BC429B8}" type="sibTrans" cxnId="{203E2EBD-AD48-4B3D-8915-CA832D4E7F98}">
      <dgm:prSet/>
      <dgm:spPr/>
      <dgm:t>
        <a:bodyPr/>
        <a:lstStyle/>
        <a:p>
          <a:endParaRPr lang="ru-RU" sz="1800">
            <a:solidFill>
              <a:srgbClr val="784400"/>
            </a:solidFill>
            <a:latin typeface="Arial Narrow" panose="020B0606020202030204" pitchFamily="34" charset="0"/>
          </a:endParaRPr>
        </a:p>
      </dgm:t>
    </dgm:pt>
    <dgm:pt modelId="{8D1BB7B8-721E-4F4A-B86A-7003B14366EC}" type="pres">
      <dgm:prSet presAssocID="{FAA8DCE0-2820-44D7-AC8C-B3E6F3EB77C8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D70E26-A845-439D-B735-495F0B1C7C86}" type="pres">
      <dgm:prSet presAssocID="{FAA8DCE0-2820-44D7-AC8C-B3E6F3EB77C8}" presName="arrow" presStyleLbl="bgShp" presStyleIdx="0" presStyleCnt="1"/>
      <dgm:spPr>
        <a:gradFill rotWithShape="0">
          <a:gsLst>
            <a:gs pos="71020">
              <a:srgbClr val="336DB2"/>
            </a:gs>
            <a:gs pos="4000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21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63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endParaRPr lang="ru-RU"/>
        </a:p>
      </dgm:t>
    </dgm:pt>
    <dgm:pt modelId="{C0108474-1FB7-4983-9E25-27733A95C62D}" type="pres">
      <dgm:prSet presAssocID="{FAA8DCE0-2820-44D7-AC8C-B3E6F3EB77C8}" presName="arrowDiagram3" presStyleCnt="0"/>
      <dgm:spPr/>
      <dgm:t>
        <a:bodyPr/>
        <a:lstStyle/>
        <a:p>
          <a:endParaRPr lang="ru-RU"/>
        </a:p>
      </dgm:t>
    </dgm:pt>
    <dgm:pt modelId="{C897490B-B28D-45B3-9EF6-1DCB90788AF8}" type="pres">
      <dgm:prSet presAssocID="{12F1C6A8-9CAA-4EDE-888D-F878F2CD88C2}" presName="bullet3a" presStyleLbl="node1" presStyleIdx="0" presStyleCnt="3"/>
      <dgm:spPr/>
      <dgm:t>
        <a:bodyPr/>
        <a:lstStyle/>
        <a:p>
          <a:endParaRPr lang="ru-RU"/>
        </a:p>
      </dgm:t>
    </dgm:pt>
    <dgm:pt modelId="{25C7980C-E973-469D-A5F1-B1E2D8B321B8}" type="pres">
      <dgm:prSet presAssocID="{12F1C6A8-9CAA-4EDE-888D-F878F2CD88C2}" presName="textBox3a" presStyleLbl="revTx" presStyleIdx="0" presStyleCnt="3" custScaleY="788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FA6144-77E7-4495-81AF-1A0B81D69FF2}" type="pres">
      <dgm:prSet presAssocID="{FF3A4DEE-346B-4D2C-8060-B993AFA1D028}" presName="bullet3b" presStyleLbl="node1" presStyleIdx="1" presStyleCnt="3"/>
      <dgm:spPr/>
      <dgm:t>
        <a:bodyPr/>
        <a:lstStyle/>
        <a:p>
          <a:endParaRPr lang="ru-RU"/>
        </a:p>
      </dgm:t>
    </dgm:pt>
    <dgm:pt modelId="{9C710504-394B-44C6-A053-ED5F1E11B34E}" type="pres">
      <dgm:prSet presAssocID="{FF3A4DEE-346B-4D2C-8060-B993AFA1D028}" presName="textBox3b" presStyleLbl="revTx" presStyleIdx="1" presStyleCnt="3" custScaleX="118373" custScaleY="60895" custLinFactNeighborX="-441" custLinFactNeighborY="-70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DDB33F-FDA2-44AD-8267-68939E912236}" type="pres">
      <dgm:prSet presAssocID="{701C832C-CCB9-47AE-BACD-2CBCF0359BB6}" presName="bullet3c" presStyleLbl="node1" presStyleIdx="2" presStyleCnt="3"/>
      <dgm:spPr/>
      <dgm:t>
        <a:bodyPr/>
        <a:lstStyle/>
        <a:p>
          <a:endParaRPr lang="ru-RU"/>
        </a:p>
      </dgm:t>
    </dgm:pt>
    <dgm:pt modelId="{8E29DA4F-1DB4-466C-9E65-BFBC5F4051B9}" type="pres">
      <dgm:prSet presAssocID="{701C832C-CCB9-47AE-BACD-2CBCF0359BB6}" presName="textBox3c" presStyleLbl="revTx" presStyleIdx="2" presStyleCnt="3" custScaleY="43957" custLinFactNeighborX="-5493" custLinFactNeighborY="-14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ABA17F-49E8-47DC-B415-485B3AAB5373}" srcId="{FAA8DCE0-2820-44D7-AC8C-B3E6F3EB77C8}" destId="{701C832C-CCB9-47AE-BACD-2CBCF0359BB6}" srcOrd="2" destOrd="0" parTransId="{8114520C-296B-4917-8C9B-33E5B8D54AA5}" sibTransId="{41DD3391-BC60-4AC6-8977-3558B25E2FE3}"/>
    <dgm:cxn modelId="{203E2EBD-AD48-4B3D-8915-CA832D4E7F98}" srcId="{FAA8DCE0-2820-44D7-AC8C-B3E6F3EB77C8}" destId="{FF3A4DEE-346B-4D2C-8060-B993AFA1D028}" srcOrd="1" destOrd="0" parTransId="{A52D2503-A0E1-4994-A360-EC108B065485}" sibTransId="{00F38CE0-5E42-4BAB-B425-B9697BC429B8}"/>
    <dgm:cxn modelId="{09EAC683-651B-45A4-ABD1-8856E5F0DC48}" type="presOf" srcId="{FF3A4DEE-346B-4D2C-8060-B993AFA1D028}" destId="{9C710504-394B-44C6-A053-ED5F1E11B34E}" srcOrd="0" destOrd="0" presId="urn:microsoft.com/office/officeart/2005/8/layout/arrow2"/>
    <dgm:cxn modelId="{C424F359-A41B-4D81-900E-54BBD299601B}" srcId="{FAA8DCE0-2820-44D7-AC8C-B3E6F3EB77C8}" destId="{12F1C6A8-9CAA-4EDE-888D-F878F2CD88C2}" srcOrd="0" destOrd="0" parTransId="{7C0A0F0D-712F-4CCD-9505-77225392F8AF}" sibTransId="{B0559C47-22C6-4A1F-9027-66B1D90FDF67}"/>
    <dgm:cxn modelId="{32F925DE-BA3F-4242-B630-C3E00C84243A}" type="presOf" srcId="{FAA8DCE0-2820-44D7-AC8C-B3E6F3EB77C8}" destId="{8D1BB7B8-721E-4F4A-B86A-7003B14366EC}" srcOrd="0" destOrd="0" presId="urn:microsoft.com/office/officeart/2005/8/layout/arrow2"/>
    <dgm:cxn modelId="{A249E23F-1E6F-42A1-AA21-AAC7673F91B5}" type="presOf" srcId="{12F1C6A8-9CAA-4EDE-888D-F878F2CD88C2}" destId="{25C7980C-E973-469D-A5F1-B1E2D8B321B8}" srcOrd="0" destOrd="0" presId="urn:microsoft.com/office/officeart/2005/8/layout/arrow2"/>
    <dgm:cxn modelId="{1D5B52F9-9B04-47F9-978A-09F691FF7EA1}" type="presOf" srcId="{701C832C-CCB9-47AE-BACD-2CBCF0359BB6}" destId="{8E29DA4F-1DB4-466C-9E65-BFBC5F4051B9}" srcOrd="0" destOrd="0" presId="urn:microsoft.com/office/officeart/2005/8/layout/arrow2"/>
    <dgm:cxn modelId="{11BAEB33-7E2B-497A-ACA8-11E6C238D640}" type="presParOf" srcId="{8D1BB7B8-721E-4F4A-B86A-7003B14366EC}" destId="{35D70E26-A845-439D-B735-495F0B1C7C86}" srcOrd="0" destOrd="0" presId="urn:microsoft.com/office/officeart/2005/8/layout/arrow2"/>
    <dgm:cxn modelId="{61C05808-2D74-48F0-BF0F-5F47A806CE3A}" type="presParOf" srcId="{8D1BB7B8-721E-4F4A-B86A-7003B14366EC}" destId="{C0108474-1FB7-4983-9E25-27733A95C62D}" srcOrd="1" destOrd="0" presId="urn:microsoft.com/office/officeart/2005/8/layout/arrow2"/>
    <dgm:cxn modelId="{DAFF36C5-2196-4070-8637-89AADED3DC76}" type="presParOf" srcId="{C0108474-1FB7-4983-9E25-27733A95C62D}" destId="{C897490B-B28D-45B3-9EF6-1DCB90788AF8}" srcOrd="0" destOrd="0" presId="urn:microsoft.com/office/officeart/2005/8/layout/arrow2"/>
    <dgm:cxn modelId="{3079F5FA-F17A-4489-8B39-DAC85C38F8D4}" type="presParOf" srcId="{C0108474-1FB7-4983-9E25-27733A95C62D}" destId="{25C7980C-E973-469D-A5F1-B1E2D8B321B8}" srcOrd="1" destOrd="0" presId="urn:microsoft.com/office/officeart/2005/8/layout/arrow2"/>
    <dgm:cxn modelId="{C4F0C4DB-3F8B-4B21-8D1D-FFECF847AC02}" type="presParOf" srcId="{C0108474-1FB7-4983-9E25-27733A95C62D}" destId="{55FA6144-77E7-4495-81AF-1A0B81D69FF2}" srcOrd="2" destOrd="0" presId="urn:microsoft.com/office/officeart/2005/8/layout/arrow2"/>
    <dgm:cxn modelId="{1EA57503-2454-4441-89EB-C6E6C4B6CD04}" type="presParOf" srcId="{C0108474-1FB7-4983-9E25-27733A95C62D}" destId="{9C710504-394B-44C6-A053-ED5F1E11B34E}" srcOrd="3" destOrd="0" presId="urn:microsoft.com/office/officeart/2005/8/layout/arrow2"/>
    <dgm:cxn modelId="{160C18E2-226F-41A4-B476-53705541205A}" type="presParOf" srcId="{C0108474-1FB7-4983-9E25-27733A95C62D}" destId="{02DDB33F-FDA2-44AD-8267-68939E912236}" srcOrd="4" destOrd="0" presId="urn:microsoft.com/office/officeart/2005/8/layout/arrow2"/>
    <dgm:cxn modelId="{C26BAF73-B78F-42AA-8E0A-2111A7C08703}" type="presParOf" srcId="{C0108474-1FB7-4983-9E25-27733A95C62D}" destId="{8E29DA4F-1DB4-466C-9E65-BFBC5F4051B9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BF636A-DDE5-4190-8931-8055A78AEDA5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4571B3A1-E1DD-43E2-BD3C-08E03E42324D}">
      <dgm:prSet phldrT="[Текст]" custT="1"/>
      <dgm:spPr/>
      <dgm:t>
        <a:bodyPr/>
        <a:lstStyle/>
        <a:p>
          <a:r>
            <a:rPr lang="ru-RU" sz="1600" b="1" dirty="0" smtClean="0"/>
            <a:t>Принятие решения о формировании Ставропольской агломерации и назначении ответственного лица по проекту </a:t>
          </a:r>
          <a:endParaRPr lang="ru-RU" sz="1600" b="1" dirty="0"/>
        </a:p>
      </dgm:t>
    </dgm:pt>
    <dgm:pt modelId="{5353CA1B-F7B0-43CC-9B29-49FE9EDF156B}" type="parTrans" cxnId="{5435E831-4C7C-4FE9-BA3E-E6E6C841F03D}">
      <dgm:prSet/>
      <dgm:spPr/>
      <dgm:t>
        <a:bodyPr/>
        <a:lstStyle/>
        <a:p>
          <a:endParaRPr lang="ru-RU" sz="1600" b="1"/>
        </a:p>
      </dgm:t>
    </dgm:pt>
    <dgm:pt modelId="{65881769-AA3D-487E-B0E6-F8385F4C8674}" type="sibTrans" cxnId="{5435E831-4C7C-4FE9-BA3E-E6E6C841F03D}">
      <dgm:prSet/>
      <dgm:spPr/>
      <dgm:t>
        <a:bodyPr/>
        <a:lstStyle/>
        <a:p>
          <a:endParaRPr lang="ru-RU" sz="1600" b="1"/>
        </a:p>
      </dgm:t>
    </dgm:pt>
    <dgm:pt modelId="{779C1BA4-BB26-4A3C-879A-EFAD8C17BD8D}">
      <dgm:prSet phldrT="[Текст]" custT="1"/>
      <dgm:spPr/>
      <dgm:t>
        <a:bodyPr/>
        <a:lstStyle/>
        <a:p>
          <a:r>
            <a:rPr lang="ru-RU" sz="1600" b="1" dirty="0" smtClean="0"/>
            <a:t>Проведение переговоров с главами муниципальных образований (МО) потенциальных участников Ставропольской агломерации, обсуждение целесообразности, формы создания и управления развитием агломерации </a:t>
          </a:r>
          <a:endParaRPr lang="ru-RU" sz="1600" b="1" dirty="0"/>
        </a:p>
      </dgm:t>
    </dgm:pt>
    <dgm:pt modelId="{709CE533-0556-499C-8F96-D3BE0BC08B47}" type="parTrans" cxnId="{1618221D-EFB3-42BB-9EA3-7282F4BBA85B}">
      <dgm:prSet/>
      <dgm:spPr/>
      <dgm:t>
        <a:bodyPr/>
        <a:lstStyle/>
        <a:p>
          <a:endParaRPr lang="ru-RU" sz="1600" b="1"/>
        </a:p>
      </dgm:t>
    </dgm:pt>
    <dgm:pt modelId="{BEAC3CA4-4FCA-478B-98CD-3EF338121A91}" type="sibTrans" cxnId="{1618221D-EFB3-42BB-9EA3-7282F4BBA85B}">
      <dgm:prSet/>
      <dgm:spPr/>
      <dgm:t>
        <a:bodyPr/>
        <a:lstStyle/>
        <a:p>
          <a:endParaRPr lang="ru-RU" sz="1600" b="1"/>
        </a:p>
      </dgm:t>
    </dgm:pt>
    <dgm:pt modelId="{3BD2F0C6-C5DA-4777-A101-1424850B9E60}">
      <dgm:prSet phldrT="[Текст]" custT="1"/>
      <dgm:spPr/>
      <dgm:t>
        <a:bodyPr/>
        <a:lstStyle/>
        <a:p>
          <a:r>
            <a:rPr lang="ru-RU" sz="1600" b="1" dirty="0" smtClean="0"/>
            <a:t>Подготовка и подписание «рамочного» межмуниципального соглашения (соглашения о намерениях) о формировании агломерации </a:t>
          </a:r>
          <a:endParaRPr lang="ru-RU" sz="1600" b="1" dirty="0"/>
        </a:p>
      </dgm:t>
    </dgm:pt>
    <dgm:pt modelId="{733F56A1-3351-43B5-BC6D-D25CBA26797A}" type="parTrans" cxnId="{3F5E3AFD-4E1C-4D0D-81B2-1099BA5849F2}">
      <dgm:prSet/>
      <dgm:spPr/>
      <dgm:t>
        <a:bodyPr/>
        <a:lstStyle/>
        <a:p>
          <a:endParaRPr lang="ru-RU" sz="1600" b="1"/>
        </a:p>
      </dgm:t>
    </dgm:pt>
    <dgm:pt modelId="{FFB7944E-534B-4675-9341-2F7CC4996867}" type="sibTrans" cxnId="{3F5E3AFD-4E1C-4D0D-81B2-1099BA5849F2}">
      <dgm:prSet/>
      <dgm:spPr/>
      <dgm:t>
        <a:bodyPr/>
        <a:lstStyle/>
        <a:p>
          <a:endParaRPr lang="ru-RU" sz="1600" b="1"/>
        </a:p>
      </dgm:t>
    </dgm:pt>
    <dgm:pt modelId="{6EDF6E54-9145-4D16-9DFB-98550BE6143A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600" b="1" dirty="0" smtClean="0"/>
            <a:t>Разработка  Стратегии социально-экономического развития и Схемы территориального планирования   Ставропольской агломерации ;</a:t>
          </a:r>
        </a:p>
      </dgm:t>
    </dgm:pt>
    <dgm:pt modelId="{6683F8C8-3C23-4848-AC0D-F54537EE127A}" type="parTrans" cxnId="{E7257CE8-EF33-4E35-BFC0-5054814F5FE2}">
      <dgm:prSet/>
      <dgm:spPr/>
      <dgm:t>
        <a:bodyPr/>
        <a:lstStyle/>
        <a:p>
          <a:endParaRPr lang="ru-RU" sz="1600" b="1"/>
        </a:p>
      </dgm:t>
    </dgm:pt>
    <dgm:pt modelId="{CF109D25-B2C7-4A25-BDBF-74050B7C4E2B}" type="sibTrans" cxnId="{E7257CE8-EF33-4E35-BFC0-5054814F5FE2}">
      <dgm:prSet/>
      <dgm:spPr/>
      <dgm:t>
        <a:bodyPr/>
        <a:lstStyle/>
        <a:p>
          <a:endParaRPr lang="ru-RU" sz="1600" b="1"/>
        </a:p>
      </dgm:t>
    </dgm:pt>
    <dgm:pt modelId="{2F0A11C5-A437-4DAD-B04C-6B0EB2D216DF}">
      <dgm:prSet phldrT="[Текст]" custT="1"/>
      <dgm:spPr/>
      <dgm:t>
        <a:bodyPr/>
        <a:lstStyle/>
        <a:p>
          <a:r>
            <a:rPr lang="ru-RU" sz="1600" b="1" dirty="0" smtClean="0"/>
            <a:t>Определение и согласование базовой схемы управления развитием Ставропольской агломерации </a:t>
          </a:r>
          <a:endParaRPr lang="ru-RU" sz="1600" b="1" dirty="0"/>
        </a:p>
      </dgm:t>
    </dgm:pt>
    <dgm:pt modelId="{D5F51E18-AF0E-41C9-B7EC-DBF54BB22F81}" type="parTrans" cxnId="{3042CEB5-A1BB-4EE7-AAD0-F58E1F68D5DC}">
      <dgm:prSet/>
      <dgm:spPr/>
      <dgm:t>
        <a:bodyPr/>
        <a:lstStyle/>
        <a:p>
          <a:endParaRPr lang="ru-RU" sz="1600" b="1"/>
        </a:p>
      </dgm:t>
    </dgm:pt>
    <dgm:pt modelId="{F2754041-F36F-430D-AEC9-E663AED45A18}" type="sibTrans" cxnId="{3042CEB5-A1BB-4EE7-AAD0-F58E1F68D5DC}">
      <dgm:prSet/>
      <dgm:spPr/>
      <dgm:t>
        <a:bodyPr/>
        <a:lstStyle/>
        <a:p>
          <a:endParaRPr lang="ru-RU" sz="1600" b="1"/>
        </a:p>
      </dgm:t>
    </dgm:pt>
    <dgm:pt modelId="{C22A9513-CB94-4965-9253-90662971B9A5}">
      <dgm:prSet phldrT="[Текст]" custT="1"/>
      <dgm:spPr/>
      <dgm:t>
        <a:bodyPr/>
        <a:lstStyle/>
        <a:p>
          <a:r>
            <a:rPr lang="ru-RU" sz="1600" b="1" dirty="0" smtClean="0"/>
            <a:t>Подготовка и подписание договора о формировании и развитии Ставропольской агломерации </a:t>
          </a:r>
          <a:endParaRPr lang="ru-RU" sz="1600" b="1" dirty="0"/>
        </a:p>
      </dgm:t>
    </dgm:pt>
    <dgm:pt modelId="{03C5B39C-9D0C-40F3-9714-9A75FDB93390}" type="parTrans" cxnId="{621954DF-25F2-4C4F-BE64-B9A549464B7C}">
      <dgm:prSet/>
      <dgm:spPr/>
      <dgm:t>
        <a:bodyPr/>
        <a:lstStyle/>
        <a:p>
          <a:endParaRPr lang="ru-RU" sz="1600" b="1"/>
        </a:p>
      </dgm:t>
    </dgm:pt>
    <dgm:pt modelId="{55B9647F-6CE3-456B-ADC1-083ED5D2F837}" type="sibTrans" cxnId="{621954DF-25F2-4C4F-BE64-B9A549464B7C}">
      <dgm:prSet/>
      <dgm:spPr/>
      <dgm:t>
        <a:bodyPr/>
        <a:lstStyle/>
        <a:p>
          <a:endParaRPr lang="ru-RU" sz="1600" b="1"/>
        </a:p>
      </dgm:t>
    </dgm:pt>
    <dgm:pt modelId="{A0819FA9-078B-4B3F-B391-4412B361C745}" type="pres">
      <dgm:prSet presAssocID="{ABBF636A-DDE5-4190-8931-8055A78AEDA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C165CC9-5F51-4573-825A-15EEDA7BE8E8}" type="pres">
      <dgm:prSet presAssocID="{ABBF636A-DDE5-4190-8931-8055A78AEDA5}" presName="Name1" presStyleCnt="0"/>
      <dgm:spPr/>
      <dgm:t>
        <a:bodyPr/>
        <a:lstStyle/>
        <a:p>
          <a:endParaRPr lang="ru-RU"/>
        </a:p>
      </dgm:t>
    </dgm:pt>
    <dgm:pt modelId="{04BDFCB0-0F5E-4E7F-8E16-4737A23AA677}" type="pres">
      <dgm:prSet presAssocID="{ABBF636A-DDE5-4190-8931-8055A78AEDA5}" presName="cycle" presStyleCnt="0"/>
      <dgm:spPr/>
      <dgm:t>
        <a:bodyPr/>
        <a:lstStyle/>
        <a:p>
          <a:endParaRPr lang="ru-RU"/>
        </a:p>
      </dgm:t>
    </dgm:pt>
    <dgm:pt modelId="{F8FF4FCB-EB7B-4A4D-AF6D-FFCE59BC462C}" type="pres">
      <dgm:prSet presAssocID="{ABBF636A-DDE5-4190-8931-8055A78AEDA5}" presName="srcNode" presStyleLbl="node1" presStyleIdx="0" presStyleCnt="6"/>
      <dgm:spPr/>
      <dgm:t>
        <a:bodyPr/>
        <a:lstStyle/>
        <a:p>
          <a:endParaRPr lang="ru-RU"/>
        </a:p>
      </dgm:t>
    </dgm:pt>
    <dgm:pt modelId="{1305E214-634B-4AFE-8871-0FD4A5EDCCCA}" type="pres">
      <dgm:prSet presAssocID="{ABBF636A-DDE5-4190-8931-8055A78AEDA5}" presName="conn" presStyleLbl="parChTrans1D2" presStyleIdx="0" presStyleCnt="1"/>
      <dgm:spPr/>
      <dgm:t>
        <a:bodyPr/>
        <a:lstStyle/>
        <a:p>
          <a:endParaRPr lang="ru-RU"/>
        </a:p>
      </dgm:t>
    </dgm:pt>
    <dgm:pt modelId="{CC8BF286-4F2C-402C-90E7-E3DBD76437DA}" type="pres">
      <dgm:prSet presAssocID="{ABBF636A-DDE5-4190-8931-8055A78AEDA5}" presName="extraNode" presStyleLbl="node1" presStyleIdx="0" presStyleCnt="6"/>
      <dgm:spPr/>
      <dgm:t>
        <a:bodyPr/>
        <a:lstStyle/>
        <a:p>
          <a:endParaRPr lang="ru-RU"/>
        </a:p>
      </dgm:t>
    </dgm:pt>
    <dgm:pt modelId="{0AEEBBDA-3441-4116-924C-106593DE5D6A}" type="pres">
      <dgm:prSet presAssocID="{ABBF636A-DDE5-4190-8931-8055A78AEDA5}" presName="dstNode" presStyleLbl="node1" presStyleIdx="0" presStyleCnt="6"/>
      <dgm:spPr/>
      <dgm:t>
        <a:bodyPr/>
        <a:lstStyle/>
        <a:p>
          <a:endParaRPr lang="ru-RU"/>
        </a:p>
      </dgm:t>
    </dgm:pt>
    <dgm:pt modelId="{2B3C2F50-53C1-464E-BF1F-0D57E8E9D631}" type="pres">
      <dgm:prSet presAssocID="{4571B3A1-E1DD-43E2-BD3C-08E03E42324D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90CC92-7C1F-4228-9499-86121F45AF8B}" type="pres">
      <dgm:prSet presAssocID="{4571B3A1-E1DD-43E2-BD3C-08E03E42324D}" presName="accent_1" presStyleCnt="0"/>
      <dgm:spPr/>
      <dgm:t>
        <a:bodyPr/>
        <a:lstStyle/>
        <a:p>
          <a:endParaRPr lang="ru-RU"/>
        </a:p>
      </dgm:t>
    </dgm:pt>
    <dgm:pt modelId="{2ABA89F3-59A0-46D5-BD40-6C439F2C41E5}" type="pres">
      <dgm:prSet presAssocID="{4571B3A1-E1DD-43E2-BD3C-08E03E42324D}" presName="accentRepeatNode" presStyleLbl="solidFgAcc1" presStyleIdx="0" presStyleCnt="6"/>
      <dgm:spPr/>
      <dgm:t>
        <a:bodyPr/>
        <a:lstStyle/>
        <a:p>
          <a:endParaRPr lang="ru-RU"/>
        </a:p>
      </dgm:t>
    </dgm:pt>
    <dgm:pt modelId="{738E70B4-0057-484E-ACF7-E478ACDBB84D}" type="pres">
      <dgm:prSet presAssocID="{779C1BA4-BB26-4A3C-879A-EFAD8C17BD8D}" presName="text_2" presStyleLbl="node1" presStyleIdx="1" presStyleCnt="6" custScaleY="171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0D4512-F259-4A16-9939-A3912A4B831A}" type="pres">
      <dgm:prSet presAssocID="{779C1BA4-BB26-4A3C-879A-EFAD8C17BD8D}" presName="accent_2" presStyleCnt="0"/>
      <dgm:spPr/>
      <dgm:t>
        <a:bodyPr/>
        <a:lstStyle/>
        <a:p>
          <a:endParaRPr lang="ru-RU"/>
        </a:p>
      </dgm:t>
    </dgm:pt>
    <dgm:pt modelId="{CEC3EFC1-6E6B-4DA5-87B1-D9A3C56D4FDC}" type="pres">
      <dgm:prSet presAssocID="{779C1BA4-BB26-4A3C-879A-EFAD8C17BD8D}" presName="accentRepeatNode" presStyleLbl="solidFgAcc1" presStyleIdx="1" presStyleCnt="6"/>
      <dgm:spPr/>
      <dgm:t>
        <a:bodyPr/>
        <a:lstStyle/>
        <a:p>
          <a:endParaRPr lang="ru-RU"/>
        </a:p>
      </dgm:t>
    </dgm:pt>
    <dgm:pt modelId="{5B6752B9-C62D-470C-AF7A-285D324A7C1B}" type="pres">
      <dgm:prSet presAssocID="{3BD2F0C6-C5DA-4777-A101-1424850B9E60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B94F2C-460D-4289-959F-01DCC1C4146D}" type="pres">
      <dgm:prSet presAssocID="{3BD2F0C6-C5DA-4777-A101-1424850B9E60}" presName="accent_3" presStyleCnt="0"/>
      <dgm:spPr/>
      <dgm:t>
        <a:bodyPr/>
        <a:lstStyle/>
        <a:p>
          <a:endParaRPr lang="ru-RU"/>
        </a:p>
      </dgm:t>
    </dgm:pt>
    <dgm:pt modelId="{2717F3E3-1ABF-4C40-832E-632D0225B70D}" type="pres">
      <dgm:prSet presAssocID="{3BD2F0C6-C5DA-4777-A101-1424850B9E60}" presName="accentRepeatNode" presStyleLbl="solidFgAcc1" presStyleIdx="2" presStyleCnt="6"/>
      <dgm:spPr/>
      <dgm:t>
        <a:bodyPr/>
        <a:lstStyle/>
        <a:p>
          <a:endParaRPr lang="ru-RU"/>
        </a:p>
      </dgm:t>
    </dgm:pt>
    <dgm:pt modelId="{D19AEAFC-6EDD-44DA-A5CD-D285362EE105}" type="pres">
      <dgm:prSet presAssocID="{6EDF6E54-9145-4D16-9DFB-98550BE6143A}" presName="text_4" presStyleLbl="node1" presStyleIdx="3" presStyleCnt="6" custScaleY="113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80E57E-FBDB-447A-B838-05925F5EBD67}" type="pres">
      <dgm:prSet presAssocID="{6EDF6E54-9145-4D16-9DFB-98550BE6143A}" presName="accent_4" presStyleCnt="0"/>
      <dgm:spPr/>
      <dgm:t>
        <a:bodyPr/>
        <a:lstStyle/>
        <a:p>
          <a:endParaRPr lang="ru-RU"/>
        </a:p>
      </dgm:t>
    </dgm:pt>
    <dgm:pt modelId="{8123F613-B790-46AD-B1C4-602977AA4F69}" type="pres">
      <dgm:prSet presAssocID="{6EDF6E54-9145-4D16-9DFB-98550BE6143A}" presName="accentRepeatNode" presStyleLbl="solidFgAcc1" presStyleIdx="3" presStyleCnt="6"/>
      <dgm:spPr/>
      <dgm:t>
        <a:bodyPr/>
        <a:lstStyle/>
        <a:p>
          <a:endParaRPr lang="ru-RU"/>
        </a:p>
      </dgm:t>
    </dgm:pt>
    <dgm:pt modelId="{06D00304-629F-425A-AD19-795E05F3A75A}" type="pres">
      <dgm:prSet presAssocID="{2F0A11C5-A437-4DAD-B04C-6B0EB2D216DF}" presName="text_5" presStyleLbl="node1" presStyleIdx="4" presStyleCnt="6" custLinFactNeighborX="192" custLinFactNeighborY="17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A35EC6-71A0-4098-8C90-124B2C7CD9E1}" type="pres">
      <dgm:prSet presAssocID="{2F0A11C5-A437-4DAD-B04C-6B0EB2D216DF}" presName="accent_5" presStyleCnt="0"/>
      <dgm:spPr/>
      <dgm:t>
        <a:bodyPr/>
        <a:lstStyle/>
        <a:p>
          <a:endParaRPr lang="ru-RU"/>
        </a:p>
      </dgm:t>
    </dgm:pt>
    <dgm:pt modelId="{6BB9F119-40DE-49D2-BFF8-21F18D99589B}" type="pres">
      <dgm:prSet presAssocID="{2F0A11C5-A437-4DAD-B04C-6B0EB2D216DF}" presName="accentRepeatNode" presStyleLbl="solidFgAcc1" presStyleIdx="4" presStyleCnt="6"/>
      <dgm:spPr/>
      <dgm:t>
        <a:bodyPr/>
        <a:lstStyle/>
        <a:p>
          <a:endParaRPr lang="ru-RU"/>
        </a:p>
      </dgm:t>
    </dgm:pt>
    <dgm:pt modelId="{7A2B7A1F-17FB-477C-AC2D-10DC82EA05DA}" type="pres">
      <dgm:prSet presAssocID="{C22A9513-CB94-4965-9253-90662971B9A5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2D93F9-FA9A-4F05-BBB5-338A3A21A647}" type="pres">
      <dgm:prSet presAssocID="{C22A9513-CB94-4965-9253-90662971B9A5}" presName="accent_6" presStyleCnt="0"/>
      <dgm:spPr/>
      <dgm:t>
        <a:bodyPr/>
        <a:lstStyle/>
        <a:p>
          <a:endParaRPr lang="ru-RU"/>
        </a:p>
      </dgm:t>
    </dgm:pt>
    <dgm:pt modelId="{7F8D9775-BE0C-4928-8D0E-46372A3555FB}" type="pres">
      <dgm:prSet presAssocID="{C22A9513-CB94-4965-9253-90662971B9A5}" presName="accentRepeatNode" presStyleLbl="solidFgAcc1" presStyleIdx="5" presStyleCnt="6"/>
      <dgm:spPr/>
      <dgm:t>
        <a:bodyPr/>
        <a:lstStyle/>
        <a:p>
          <a:endParaRPr lang="ru-RU"/>
        </a:p>
      </dgm:t>
    </dgm:pt>
  </dgm:ptLst>
  <dgm:cxnLst>
    <dgm:cxn modelId="{F55BB3ED-4895-43C4-A9C4-B468CCE431FD}" type="presOf" srcId="{4571B3A1-E1DD-43E2-BD3C-08E03E42324D}" destId="{2B3C2F50-53C1-464E-BF1F-0D57E8E9D631}" srcOrd="0" destOrd="0" presId="urn:microsoft.com/office/officeart/2008/layout/VerticalCurvedList"/>
    <dgm:cxn modelId="{E7257CE8-EF33-4E35-BFC0-5054814F5FE2}" srcId="{ABBF636A-DDE5-4190-8931-8055A78AEDA5}" destId="{6EDF6E54-9145-4D16-9DFB-98550BE6143A}" srcOrd="3" destOrd="0" parTransId="{6683F8C8-3C23-4848-AC0D-F54537EE127A}" sibTransId="{CF109D25-B2C7-4A25-BDBF-74050B7C4E2B}"/>
    <dgm:cxn modelId="{99FFD2CA-11A9-4A60-80F5-D7AF7411E687}" type="presOf" srcId="{C22A9513-CB94-4965-9253-90662971B9A5}" destId="{7A2B7A1F-17FB-477C-AC2D-10DC82EA05DA}" srcOrd="0" destOrd="0" presId="urn:microsoft.com/office/officeart/2008/layout/VerticalCurvedList"/>
    <dgm:cxn modelId="{3F5E3AFD-4E1C-4D0D-81B2-1099BA5849F2}" srcId="{ABBF636A-DDE5-4190-8931-8055A78AEDA5}" destId="{3BD2F0C6-C5DA-4777-A101-1424850B9E60}" srcOrd="2" destOrd="0" parTransId="{733F56A1-3351-43B5-BC6D-D25CBA26797A}" sibTransId="{FFB7944E-534B-4675-9341-2F7CC4996867}"/>
    <dgm:cxn modelId="{1618221D-EFB3-42BB-9EA3-7282F4BBA85B}" srcId="{ABBF636A-DDE5-4190-8931-8055A78AEDA5}" destId="{779C1BA4-BB26-4A3C-879A-EFAD8C17BD8D}" srcOrd="1" destOrd="0" parTransId="{709CE533-0556-499C-8F96-D3BE0BC08B47}" sibTransId="{BEAC3CA4-4FCA-478B-98CD-3EF338121A91}"/>
    <dgm:cxn modelId="{16A1E502-BFBC-433A-AB88-0DF8EE1DF951}" type="presOf" srcId="{65881769-AA3D-487E-B0E6-F8385F4C8674}" destId="{1305E214-634B-4AFE-8871-0FD4A5EDCCCA}" srcOrd="0" destOrd="0" presId="urn:microsoft.com/office/officeart/2008/layout/VerticalCurvedList"/>
    <dgm:cxn modelId="{B33E90C5-5335-46AA-B9FA-B8AD8F7CC56D}" type="presOf" srcId="{ABBF636A-DDE5-4190-8931-8055A78AEDA5}" destId="{A0819FA9-078B-4B3F-B391-4412B361C745}" srcOrd="0" destOrd="0" presId="urn:microsoft.com/office/officeart/2008/layout/VerticalCurvedList"/>
    <dgm:cxn modelId="{621954DF-25F2-4C4F-BE64-B9A549464B7C}" srcId="{ABBF636A-DDE5-4190-8931-8055A78AEDA5}" destId="{C22A9513-CB94-4965-9253-90662971B9A5}" srcOrd="5" destOrd="0" parTransId="{03C5B39C-9D0C-40F3-9714-9A75FDB93390}" sibTransId="{55B9647F-6CE3-456B-ADC1-083ED5D2F837}"/>
    <dgm:cxn modelId="{36FABD81-BE39-435D-8AF0-FF6187E47DC0}" type="presOf" srcId="{3BD2F0C6-C5DA-4777-A101-1424850B9E60}" destId="{5B6752B9-C62D-470C-AF7A-285D324A7C1B}" srcOrd="0" destOrd="0" presId="urn:microsoft.com/office/officeart/2008/layout/VerticalCurvedList"/>
    <dgm:cxn modelId="{1A725F09-281E-41ED-806E-4C964913E6E0}" type="presOf" srcId="{779C1BA4-BB26-4A3C-879A-EFAD8C17BD8D}" destId="{738E70B4-0057-484E-ACF7-E478ACDBB84D}" srcOrd="0" destOrd="0" presId="urn:microsoft.com/office/officeart/2008/layout/VerticalCurvedList"/>
    <dgm:cxn modelId="{5435E831-4C7C-4FE9-BA3E-E6E6C841F03D}" srcId="{ABBF636A-DDE5-4190-8931-8055A78AEDA5}" destId="{4571B3A1-E1DD-43E2-BD3C-08E03E42324D}" srcOrd="0" destOrd="0" parTransId="{5353CA1B-F7B0-43CC-9B29-49FE9EDF156B}" sibTransId="{65881769-AA3D-487E-B0E6-F8385F4C8674}"/>
    <dgm:cxn modelId="{73DD6DF7-4D3C-4C67-88D8-627A6D5A4CA6}" type="presOf" srcId="{2F0A11C5-A437-4DAD-B04C-6B0EB2D216DF}" destId="{06D00304-629F-425A-AD19-795E05F3A75A}" srcOrd="0" destOrd="0" presId="urn:microsoft.com/office/officeart/2008/layout/VerticalCurvedList"/>
    <dgm:cxn modelId="{3042CEB5-A1BB-4EE7-AAD0-F58E1F68D5DC}" srcId="{ABBF636A-DDE5-4190-8931-8055A78AEDA5}" destId="{2F0A11C5-A437-4DAD-B04C-6B0EB2D216DF}" srcOrd="4" destOrd="0" parTransId="{D5F51E18-AF0E-41C9-B7EC-DBF54BB22F81}" sibTransId="{F2754041-F36F-430D-AEC9-E663AED45A18}"/>
    <dgm:cxn modelId="{B6754E15-FB4C-4A08-9062-65F4271982B4}" type="presOf" srcId="{6EDF6E54-9145-4D16-9DFB-98550BE6143A}" destId="{D19AEAFC-6EDD-44DA-A5CD-D285362EE105}" srcOrd="0" destOrd="0" presId="urn:microsoft.com/office/officeart/2008/layout/VerticalCurvedList"/>
    <dgm:cxn modelId="{7E9E19A4-A435-45BB-A0FE-01991EBD4926}" type="presParOf" srcId="{A0819FA9-078B-4B3F-B391-4412B361C745}" destId="{FC165CC9-5F51-4573-825A-15EEDA7BE8E8}" srcOrd="0" destOrd="0" presId="urn:microsoft.com/office/officeart/2008/layout/VerticalCurvedList"/>
    <dgm:cxn modelId="{4E77D9FE-4E85-469C-9091-CCFA4C0EFB58}" type="presParOf" srcId="{FC165CC9-5F51-4573-825A-15EEDA7BE8E8}" destId="{04BDFCB0-0F5E-4E7F-8E16-4737A23AA677}" srcOrd="0" destOrd="0" presId="urn:microsoft.com/office/officeart/2008/layout/VerticalCurvedList"/>
    <dgm:cxn modelId="{504BA157-AEB3-49CF-A19D-0039842243D8}" type="presParOf" srcId="{04BDFCB0-0F5E-4E7F-8E16-4737A23AA677}" destId="{F8FF4FCB-EB7B-4A4D-AF6D-FFCE59BC462C}" srcOrd="0" destOrd="0" presId="urn:microsoft.com/office/officeart/2008/layout/VerticalCurvedList"/>
    <dgm:cxn modelId="{7ADA902A-A69E-4B5D-835D-4889266649D5}" type="presParOf" srcId="{04BDFCB0-0F5E-4E7F-8E16-4737A23AA677}" destId="{1305E214-634B-4AFE-8871-0FD4A5EDCCCA}" srcOrd="1" destOrd="0" presId="urn:microsoft.com/office/officeart/2008/layout/VerticalCurvedList"/>
    <dgm:cxn modelId="{EBC554D9-5803-44FB-882B-A1C25707BFB7}" type="presParOf" srcId="{04BDFCB0-0F5E-4E7F-8E16-4737A23AA677}" destId="{CC8BF286-4F2C-402C-90E7-E3DBD76437DA}" srcOrd="2" destOrd="0" presId="urn:microsoft.com/office/officeart/2008/layout/VerticalCurvedList"/>
    <dgm:cxn modelId="{691CFD3D-B434-464B-A393-45B5F5A2BD7C}" type="presParOf" srcId="{04BDFCB0-0F5E-4E7F-8E16-4737A23AA677}" destId="{0AEEBBDA-3441-4116-924C-106593DE5D6A}" srcOrd="3" destOrd="0" presId="urn:microsoft.com/office/officeart/2008/layout/VerticalCurvedList"/>
    <dgm:cxn modelId="{B93FAFDF-6D04-4F63-A152-0FFBA943A692}" type="presParOf" srcId="{FC165CC9-5F51-4573-825A-15EEDA7BE8E8}" destId="{2B3C2F50-53C1-464E-BF1F-0D57E8E9D631}" srcOrd="1" destOrd="0" presId="urn:microsoft.com/office/officeart/2008/layout/VerticalCurvedList"/>
    <dgm:cxn modelId="{42F5D18A-5728-4A55-BEBF-EEE736606F1E}" type="presParOf" srcId="{FC165CC9-5F51-4573-825A-15EEDA7BE8E8}" destId="{4790CC92-7C1F-4228-9499-86121F45AF8B}" srcOrd="2" destOrd="0" presId="urn:microsoft.com/office/officeart/2008/layout/VerticalCurvedList"/>
    <dgm:cxn modelId="{BD31CE7E-4891-48BA-A8BF-EA18B5864121}" type="presParOf" srcId="{4790CC92-7C1F-4228-9499-86121F45AF8B}" destId="{2ABA89F3-59A0-46D5-BD40-6C439F2C41E5}" srcOrd="0" destOrd="0" presId="urn:microsoft.com/office/officeart/2008/layout/VerticalCurvedList"/>
    <dgm:cxn modelId="{D0F74FB8-74D2-4B5D-98AC-187C42413647}" type="presParOf" srcId="{FC165CC9-5F51-4573-825A-15EEDA7BE8E8}" destId="{738E70B4-0057-484E-ACF7-E478ACDBB84D}" srcOrd="3" destOrd="0" presId="urn:microsoft.com/office/officeart/2008/layout/VerticalCurvedList"/>
    <dgm:cxn modelId="{5A0D0450-686E-4CE4-ABA1-341F13F44BF1}" type="presParOf" srcId="{FC165CC9-5F51-4573-825A-15EEDA7BE8E8}" destId="{890D4512-F259-4A16-9939-A3912A4B831A}" srcOrd="4" destOrd="0" presId="urn:microsoft.com/office/officeart/2008/layout/VerticalCurvedList"/>
    <dgm:cxn modelId="{7DEA4943-A19C-4585-B20E-A7C0F14BEDD7}" type="presParOf" srcId="{890D4512-F259-4A16-9939-A3912A4B831A}" destId="{CEC3EFC1-6E6B-4DA5-87B1-D9A3C56D4FDC}" srcOrd="0" destOrd="0" presId="urn:microsoft.com/office/officeart/2008/layout/VerticalCurvedList"/>
    <dgm:cxn modelId="{3510CD21-6B56-4F91-8D5C-B5794B75F7B5}" type="presParOf" srcId="{FC165CC9-5F51-4573-825A-15EEDA7BE8E8}" destId="{5B6752B9-C62D-470C-AF7A-285D324A7C1B}" srcOrd="5" destOrd="0" presId="urn:microsoft.com/office/officeart/2008/layout/VerticalCurvedList"/>
    <dgm:cxn modelId="{4296D37D-4A5B-4D8A-A8DB-0CD3232FA989}" type="presParOf" srcId="{FC165CC9-5F51-4573-825A-15EEDA7BE8E8}" destId="{8BB94F2C-460D-4289-959F-01DCC1C4146D}" srcOrd="6" destOrd="0" presId="urn:microsoft.com/office/officeart/2008/layout/VerticalCurvedList"/>
    <dgm:cxn modelId="{50442BAF-CD45-4186-8C03-A18252DC6BEC}" type="presParOf" srcId="{8BB94F2C-460D-4289-959F-01DCC1C4146D}" destId="{2717F3E3-1ABF-4C40-832E-632D0225B70D}" srcOrd="0" destOrd="0" presId="urn:microsoft.com/office/officeart/2008/layout/VerticalCurvedList"/>
    <dgm:cxn modelId="{F3A14D85-1BAB-4224-9AE2-4998EBDF0585}" type="presParOf" srcId="{FC165CC9-5F51-4573-825A-15EEDA7BE8E8}" destId="{D19AEAFC-6EDD-44DA-A5CD-D285362EE105}" srcOrd="7" destOrd="0" presId="urn:microsoft.com/office/officeart/2008/layout/VerticalCurvedList"/>
    <dgm:cxn modelId="{88AE8F1C-F982-422F-8292-0A985270B0BD}" type="presParOf" srcId="{FC165CC9-5F51-4573-825A-15EEDA7BE8E8}" destId="{F380E57E-FBDB-447A-B838-05925F5EBD67}" srcOrd="8" destOrd="0" presId="urn:microsoft.com/office/officeart/2008/layout/VerticalCurvedList"/>
    <dgm:cxn modelId="{EA0B3D61-31BC-4937-85CF-91BA34A51B6F}" type="presParOf" srcId="{F380E57E-FBDB-447A-B838-05925F5EBD67}" destId="{8123F613-B790-46AD-B1C4-602977AA4F69}" srcOrd="0" destOrd="0" presId="urn:microsoft.com/office/officeart/2008/layout/VerticalCurvedList"/>
    <dgm:cxn modelId="{F50A14D4-8BE2-4C18-8119-589C6C939D80}" type="presParOf" srcId="{FC165CC9-5F51-4573-825A-15EEDA7BE8E8}" destId="{06D00304-629F-425A-AD19-795E05F3A75A}" srcOrd="9" destOrd="0" presId="urn:microsoft.com/office/officeart/2008/layout/VerticalCurvedList"/>
    <dgm:cxn modelId="{D32737E2-1BF9-4DC3-BD4F-DE4C7A13339B}" type="presParOf" srcId="{FC165CC9-5F51-4573-825A-15EEDA7BE8E8}" destId="{91A35EC6-71A0-4098-8C90-124B2C7CD9E1}" srcOrd="10" destOrd="0" presId="urn:microsoft.com/office/officeart/2008/layout/VerticalCurvedList"/>
    <dgm:cxn modelId="{AC3AEFBD-36DA-47DF-8812-EF32263087A2}" type="presParOf" srcId="{91A35EC6-71A0-4098-8C90-124B2C7CD9E1}" destId="{6BB9F119-40DE-49D2-BFF8-21F18D99589B}" srcOrd="0" destOrd="0" presId="urn:microsoft.com/office/officeart/2008/layout/VerticalCurvedList"/>
    <dgm:cxn modelId="{1E7D3238-7B1D-4D8B-BD27-5814D3FA3E4C}" type="presParOf" srcId="{FC165CC9-5F51-4573-825A-15EEDA7BE8E8}" destId="{7A2B7A1F-17FB-477C-AC2D-10DC82EA05DA}" srcOrd="11" destOrd="0" presId="urn:microsoft.com/office/officeart/2008/layout/VerticalCurvedList"/>
    <dgm:cxn modelId="{0F281E6C-AC61-4B67-AAF1-8282494EE178}" type="presParOf" srcId="{FC165CC9-5F51-4573-825A-15EEDA7BE8E8}" destId="{072D93F9-FA9A-4F05-BBB5-338A3A21A647}" srcOrd="12" destOrd="0" presId="urn:microsoft.com/office/officeart/2008/layout/VerticalCurvedList"/>
    <dgm:cxn modelId="{4C2B1871-3646-4653-A9A6-C91FCB2DC00B}" type="presParOf" srcId="{072D93F9-FA9A-4F05-BBB5-338A3A21A647}" destId="{7F8D9775-BE0C-4928-8D0E-46372A3555F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D70E26-A845-439D-B735-495F0B1C7C86}">
      <dsp:nvSpPr>
        <dsp:cNvPr id="0" name=""/>
        <dsp:cNvSpPr/>
      </dsp:nvSpPr>
      <dsp:spPr>
        <a:xfrm>
          <a:off x="0" y="74078"/>
          <a:ext cx="8065119" cy="5040699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71020">
              <a:srgbClr val="336DB2"/>
            </a:gs>
            <a:gs pos="4000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21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63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97490B-B28D-45B3-9EF6-1DCB90788AF8}">
      <dsp:nvSpPr>
        <dsp:cNvPr id="0" name=""/>
        <dsp:cNvSpPr/>
      </dsp:nvSpPr>
      <dsp:spPr>
        <a:xfrm>
          <a:off x="1024270" y="3553169"/>
          <a:ext cx="209693" cy="20969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C7980C-E973-469D-A5F1-B1E2D8B321B8}">
      <dsp:nvSpPr>
        <dsp:cNvPr id="0" name=""/>
        <dsp:cNvSpPr/>
      </dsp:nvSpPr>
      <dsp:spPr>
        <a:xfrm>
          <a:off x="1129116" y="3812287"/>
          <a:ext cx="1879172" cy="11482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112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Arial Narrow" panose="020B0606020202030204" pitchFamily="34" charset="0"/>
            </a:rPr>
            <a:t>Этап создания агломерации </a:t>
          </a:r>
          <a:endParaRPr lang="ru-RU" sz="1800" b="1" kern="1200" dirty="0">
            <a:latin typeface="Arial Narrow" panose="020B0606020202030204" pitchFamily="34" charset="0"/>
          </a:endParaRPr>
        </a:p>
      </dsp:txBody>
      <dsp:txXfrm>
        <a:off x="1129116" y="3812287"/>
        <a:ext cx="1879172" cy="1148219"/>
      </dsp:txXfrm>
    </dsp:sp>
    <dsp:sp modelId="{55FA6144-77E7-4495-81AF-1A0B81D69FF2}">
      <dsp:nvSpPr>
        <dsp:cNvPr id="0" name=""/>
        <dsp:cNvSpPr/>
      </dsp:nvSpPr>
      <dsp:spPr>
        <a:xfrm>
          <a:off x="2875214" y="2183107"/>
          <a:ext cx="379060" cy="379060"/>
        </a:xfrm>
        <a:prstGeom prst="ellipse">
          <a:avLst/>
        </a:prstGeom>
        <a:solidFill>
          <a:schemeClr val="accent5">
            <a:hueOff val="-6490032"/>
            <a:satOff val="3463"/>
            <a:lumOff val="-15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710504-394B-44C6-A053-ED5F1E11B34E}">
      <dsp:nvSpPr>
        <dsp:cNvPr id="0" name=""/>
        <dsp:cNvSpPr/>
      </dsp:nvSpPr>
      <dsp:spPr>
        <a:xfrm>
          <a:off x="2878392" y="2714596"/>
          <a:ext cx="2291261" cy="16698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856" tIns="0" rIns="0" bIns="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smtClean="0">
              <a:latin typeface="Arial Narrow" panose="020B0606020202030204" pitchFamily="34" charset="0"/>
            </a:rPr>
            <a:t>Этап межрегионального пространственного  развития агломерации, реализации основных инвестиционных проектов</a:t>
          </a:r>
          <a:endParaRPr lang="ru-RU" sz="1800" b="1" kern="1200" dirty="0">
            <a:latin typeface="Arial Narrow" panose="020B0606020202030204" pitchFamily="34" charset="0"/>
          </a:endParaRPr>
        </a:p>
      </dsp:txBody>
      <dsp:txXfrm>
        <a:off x="2878392" y="2714596"/>
        <a:ext cx="2291261" cy="1669826"/>
      </dsp:txXfrm>
    </dsp:sp>
    <dsp:sp modelId="{02DDB33F-FDA2-44AD-8267-68939E912236}">
      <dsp:nvSpPr>
        <dsp:cNvPr id="0" name=""/>
        <dsp:cNvSpPr/>
      </dsp:nvSpPr>
      <dsp:spPr>
        <a:xfrm>
          <a:off x="5101187" y="1349375"/>
          <a:ext cx="524232" cy="524232"/>
        </a:xfrm>
        <a:prstGeom prst="ellipse">
          <a:avLst/>
        </a:prstGeom>
        <a:solidFill>
          <a:schemeClr val="accent5">
            <a:hueOff val="-12980065"/>
            <a:satOff val="6926"/>
            <a:lumOff val="-301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29DA4F-1DB4-466C-9E65-BFBC5F4051B9}">
      <dsp:nvSpPr>
        <dsp:cNvPr id="0" name=""/>
        <dsp:cNvSpPr/>
      </dsp:nvSpPr>
      <dsp:spPr>
        <a:xfrm>
          <a:off x="5256980" y="2096399"/>
          <a:ext cx="1935628" cy="15399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780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Arial Narrow" panose="020B0606020202030204" pitchFamily="34" charset="0"/>
            </a:rPr>
            <a:t>Этап развития агломерации, реализация основных инвестиционных проектов</a:t>
          </a:r>
          <a:endParaRPr lang="ru-RU" sz="1800" b="1" kern="1200" dirty="0">
            <a:latin typeface="Arial Narrow" panose="020B0606020202030204" pitchFamily="34" charset="0"/>
          </a:endParaRPr>
        </a:p>
      </dsp:txBody>
      <dsp:txXfrm>
        <a:off x="5256980" y="2096399"/>
        <a:ext cx="1935628" cy="15399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05E214-634B-4AFE-8871-0FD4A5EDCCCA}">
      <dsp:nvSpPr>
        <dsp:cNvPr id="0" name=""/>
        <dsp:cNvSpPr/>
      </dsp:nvSpPr>
      <dsp:spPr>
        <a:xfrm>
          <a:off x="-6246718" y="-955613"/>
          <a:ext cx="7435728" cy="7435728"/>
        </a:xfrm>
        <a:prstGeom prst="blockArc">
          <a:avLst>
            <a:gd name="adj1" fmla="val 18900000"/>
            <a:gd name="adj2" fmla="val 2700000"/>
            <a:gd name="adj3" fmla="val 290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3C2F50-53C1-464E-BF1F-0D57E8E9D631}">
      <dsp:nvSpPr>
        <dsp:cNvPr id="0" name=""/>
        <dsp:cNvSpPr/>
      </dsp:nvSpPr>
      <dsp:spPr>
        <a:xfrm>
          <a:off x="442706" y="290920"/>
          <a:ext cx="8024324" cy="5816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16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Принятие решения о формировании Ставропольской агломерации и назначении ответственного лица по проекту </a:t>
          </a:r>
          <a:endParaRPr lang="ru-RU" sz="1600" b="1" kern="1200" dirty="0"/>
        </a:p>
      </dsp:txBody>
      <dsp:txXfrm>
        <a:off x="442706" y="290920"/>
        <a:ext cx="8024324" cy="581619"/>
      </dsp:txXfrm>
    </dsp:sp>
    <dsp:sp modelId="{2ABA89F3-59A0-46D5-BD40-6C439F2C41E5}">
      <dsp:nvSpPr>
        <dsp:cNvPr id="0" name=""/>
        <dsp:cNvSpPr/>
      </dsp:nvSpPr>
      <dsp:spPr>
        <a:xfrm>
          <a:off x="79194" y="218217"/>
          <a:ext cx="727024" cy="7270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8E70B4-0057-484E-ACF7-E478ACDBB84D}">
      <dsp:nvSpPr>
        <dsp:cNvPr id="0" name=""/>
        <dsp:cNvSpPr/>
      </dsp:nvSpPr>
      <dsp:spPr>
        <a:xfrm>
          <a:off x="921128" y="954108"/>
          <a:ext cx="7545902" cy="99987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16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Проведение переговоров с главами муниципальных образований (МО) потенциальных участников Ставропольской агломерации, обсуждение целесообразности, формы создания и управления развитием агломерации </a:t>
          </a:r>
          <a:endParaRPr lang="ru-RU" sz="1600" b="1" kern="1200" dirty="0"/>
        </a:p>
      </dsp:txBody>
      <dsp:txXfrm>
        <a:off x="921128" y="954108"/>
        <a:ext cx="7545902" cy="999879"/>
      </dsp:txXfrm>
    </dsp:sp>
    <dsp:sp modelId="{CEC3EFC1-6E6B-4DA5-87B1-D9A3C56D4FDC}">
      <dsp:nvSpPr>
        <dsp:cNvPr id="0" name=""/>
        <dsp:cNvSpPr/>
      </dsp:nvSpPr>
      <dsp:spPr>
        <a:xfrm>
          <a:off x="557616" y="1090536"/>
          <a:ext cx="727024" cy="7270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6752B9-C62D-470C-AF7A-285D324A7C1B}">
      <dsp:nvSpPr>
        <dsp:cNvPr id="0" name=""/>
        <dsp:cNvSpPr/>
      </dsp:nvSpPr>
      <dsp:spPr>
        <a:xfrm>
          <a:off x="1139898" y="2035557"/>
          <a:ext cx="7327132" cy="5816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16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Подготовка и подписание «рамочного» межмуниципального соглашения (соглашения о намерениях) о формировании агломерации </a:t>
          </a:r>
          <a:endParaRPr lang="ru-RU" sz="1600" b="1" kern="1200" dirty="0"/>
        </a:p>
      </dsp:txBody>
      <dsp:txXfrm>
        <a:off x="1139898" y="2035557"/>
        <a:ext cx="7327132" cy="581619"/>
      </dsp:txXfrm>
    </dsp:sp>
    <dsp:sp modelId="{2717F3E3-1ABF-4C40-832E-632D0225B70D}">
      <dsp:nvSpPr>
        <dsp:cNvPr id="0" name=""/>
        <dsp:cNvSpPr/>
      </dsp:nvSpPr>
      <dsp:spPr>
        <a:xfrm>
          <a:off x="776386" y="1962854"/>
          <a:ext cx="727024" cy="7270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9AEAFC-6EDD-44DA-A5CD-D285362EE105}">
      <dsp:nvSpPr>
        <dsp:cNvPr id="0" name=""/>
        <dsp:cNvSpPr/>
      </dsp:nvSpPr>
      <dsp:spPr>
        <a:xfrm>
          <a:off x="1139898" y="2868386"/>
          <a:ext cx="7327132" cy="65949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16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Разработка  Стратегии социально-экономического развития и Схемы территориального планирования   Ставропольской агломерации ;</a:t>
          </a:r>
        </a:p>
      </dsp:txBody>
      <dsp:txXfrm>
        <a:off x="1139898" y="2868386"/>
        <a:ext cx="7327132" cy="659492"/>
      </dsp:txXfrm>
    </dsp:sp>
    <dsp:sp modelId="{8123F613-B790-46AD-B1C4-602977AA4F69}">
      <dsp:nvSpPr>
        <dsp:cNvPr id="0" name=""/>
        <dsp:cNvSpPr/>
      </dsp:nvSpPr>
      <dsp:spPr>
        <a:xfrm>
          <a:off x="776386" y="2834620"/>
          <a:ext cx="727024" cy="7270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00304-629F-425A-AD19-795E05F3A75A}">
      <dsp:nvSpPr>
        <dsp:cNvPr id="0" name=""/>
        <dsp:cNvSpPr/>
      </dsp:nvSpPr>
      <dsp:spPr>
        <a:xfrm>
          <a:off x="935616" y="3881239"/>
          <a:ext cx="7545902" cy="5816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16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Определение и согласование базовой схемы управления развитием Ставропольской агломерации </a:t>
          </a:r>
          <a:endParaRPr lang="ru-RU" sz="1600" b="1" kern="1200" dirty="0"/>
        </a:p>
      </dsp:txBody>
      <dsp:txXfrm>
        <a:off x="935616" y="3881239"/>
        <a:ext cx="7545902" cy="581619"/>
      </dsp:txXfrm>
    </dsp:sp>
    <dsp:sp modelId="{6BB9F119-40DE-49D2-BFF8-21F18D99589B}">
      <dsp:nvSpPr>
        <dsp:cNvPr id="0" name=""/>
        <dsp:cNvSpPr/>
      </dsp:nvSpPr>
      <dsp:spPr>
        <a:xfrm>
          <a:off x="557616" y="3706939"/>
          <a:ext cx="727024" cy="7270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2B7A1F-17FB-477C-AC2D-10DC82EA05DA}">
      <dsp:nvSpPr>
        <dsp:cNvPr id="0" name=""/>
        <dsp:cNvSpPr/>
      </dsp:nvSpPr>
      <dsp:spPr>
        <a:xfrm>
          <a:off x="442706" y="4651960"/>
          <a:ext cx="8024324" cy="5816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16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Подготовка и подписание договора о формировании и развитии Ставропольской агломерации </a:t>
          </a:r>
          <a:endParaRPr lang="ru-RU" sz="1600" b="1" kern="1200" dirty="0"/>
        </a:p>
      </dsp:txBody>
      <dsp:txXfrm>
        <a:off x="442706" y="4651960"/>
        <a:ext cx="8024324" cy="581619"/>
      </dsp:txXfrm>
    </dsp:sp>
    <dsp:sp modelId="{7F8D9775-BE0C-4928-8D0E-46372A3555FB}">
      <dsp:nvSpPr>
        <dsp:cNvPr id="0" name=""/>
        <dsp:cNvSpPr/>
      </dsp:nvSpPr>
      <dsp:spPr>
        <a:xfrm>
          <a:off x="79194" y="4579258"/>
          <a:ext cx="727024" cy="7270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A0DD8-AE4D-4980-82A0-451A35557B8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D0E109-107C-452A-A24E-E828028FB2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471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8009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11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692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12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133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13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2020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14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60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15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160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16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593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3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692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4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827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5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643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6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54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7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552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8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0042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9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1690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050"/>
            <a:fld id="{2E39F6B6-A754-44E0-A99A-55431E37949B}" type="slidenum">
              <a:rPr lang="ru-RU" smtClean="0">
                <a:solidFill>
                  <a:prstClr val="black"/>
                </a:solidFill>
              </a:rPr>
              <a:pPr defTabSz="908050"/>
              <a:t>10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71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661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18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081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76D9-4C8D-44D2-8390-B9AA1477EABC}" type="datetime1">
              <a:rPr lang="ru-RU"/>
              <a:pPr>
                <a:defRPr/>
              </a:pPr>
              <a:t>01.12.2014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DF004-4AED-4A3E-951D-0CC9BBC5AB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6256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990EA-6060-416E-BE59-005D0982211B}" type="datetime1">
              <a:rPr lang="ru-RU"/>
              <a:pPr>
                <a:defRPr/>
              </a:pPr>
              <a:t>01.12.2014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1BA9B-6A7D-4974-B3BB-24595B4B4F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5144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3FE20-1BDE-4FA4-9BD0-A20E12894059}" type="datetime1">
              <a:rPr lang="ru-RU"/>
              <a:pPr>
                <a:defRPr/>
              </a:pPr>
              <a:t>01.12.2014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20C9A-6A39-4866-9EC1-7ED1B8B586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585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E5F4C-2AD2-4D88-A44E-745BB8FD08FA}" type="datetime1">
              <a:rPr lang="ru-RU"/>
              <a:pPr>
                <a:defRPr/>
              </a:pPr>
              <a:t>01.12.2014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F6191-8C13-4A4D-AF8C-8C5A29B89AF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520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92B82-A040-4934-A1C7-883237525C06}" type="datetime1">
              <a:rPr lang="ru-RU"/>
              <a:pPr>
                <a:defRPr/>
              </a:pPr>
              <a:t>01.12.2014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36E22-CFF3-47E5-86B8-F44AC93E9A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8004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5E535-B6CD-4EE5-A1DA-71C5AF7C5F59}" type="datetime1">
              <a:rPr lang="ru-RU"/>
              <a:pPr>
                <a:defRPr/>
              </a:pPr>
              <a:t>01.12.2014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FCFA8-BC56-44E6-B1E8-D50D951499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46689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8300-7FC0-4098-BD61-E68E952B5F60}" type="datetime1">
              <a:rPr lang="ru-RU"/>
              <a:pPr>
                <a:defRPr/>
              </a:pPr>
              <a:t>01.12.2014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41D2B-7B87-4A9B-B630-C97B50903F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936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FB380-A4A9-4A7B-95C9-156A54D1CBD8}" type="datetime1">
              <a:rPr lang="ru-RU"/>
              <a:pPr>
                <a:defRPr/>
              </a:pPr>
              <a:t>01.12.2014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F84C0-41BF-4780-A2DA-53994792FB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665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8102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37BAB-849F-417F-848B-B1247CE298A2}" type="datetime1">
              <a:rPr lang="ru-RU"/>
              <a:pPr>
                <a:defRPr/>
              </a:pPr>
              <a:t>01.12.2014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353F9-ED3C-471E-B5C9-D049110349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02325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9609E-966D-413D-8CBE-CA4304D66277}" type="datetime1">
              <a:rPr lang="ru-RU"/>
              <a:pPr>
                <a:defRPr/>
              </a:pPr>
              <a:t>01.12.2014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70EB4-ED07-4666-8962-2B14B92EB3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9636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8AA47-EC01-42D2-9608-634D350FAEF8}" type="datetime1">
              <a:rPr lang="ru-RU"/>
              <a:pPr>
                <a:defRPr/>
              </a:pPr>
              <a:t>01.12.2014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52295-AEB4-4BE3-8033-E59AC5BD33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6061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529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745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525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168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555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042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474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2EDC2-B037-4247-9685-9B3BD5FBBADD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91004-023A-49F4-9914-60D5FFB2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059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01BA4E-68E9-42F4-8B0E-677DC90F7B69}" type="datetime1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01.12.2014</a:t>
            </a:fld>
            <a:endParaRPr lang="ru-RU" dirty="0"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ABE318-5600-4213-8EAC-B50FFED5AB95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231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6.jpeg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notesSlide" Target="../notesSlides/notesSlide12.xml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1.png"/><Relationship Id="rId4" Type="http://schemas.openxmlformats.org/officeDocument/2006/relationships/image" Target="../media/image3.jpeg"/><Relationship Id="rId9" Type="http://schemas.microsoft.com/office/2007/relationships/diagramDrawing" Target="../diagrams/drawing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image" Target="../media/image19.png"/><Relationship Id="rId3" Type="http://schemas.openxmlformats.org/officeDocument/2006/relationships/notesSlide" Target="../notesSlides/notesSlide14.xml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4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17.jpeg"/><Relationship Id="rId5" Type="http://schemas.openxmlformats.org/officeDocument/2006/relationships/diagramData" Target="../diagrams/data2.xml"/><Relationship Id="rId15" Type="http://schemas.openxmlformats.org/officeDocument/2006/relationships/image" Target="../media/image21.png"/><Relationship Id="rId10" Type="http://schemas.openxmlformats.org/officeDocument/2006/relationships/image" Target="../media/image1.png"/><Relationship Id="rId4" Type="http://schemas.openxmlformats.org/officeDocument/2006/relationships/image" Target="../media/image3.jpeg"/><Relationship Id="rId9" Type="http://schemas.microsoft.com/office/2007/relationships/diagramDrawing" Target="../diagrams/drawing2.xml"/><Relationship Id="rId1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2.jpg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.pn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.png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9.jpg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.png"/><Relationship Id="rId5" Type="http://schemas.openxmlformats.org/officeDocument/2006/relationships/image" Target="../media/image10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.png"/><Relationship Id="rId5" Type="http://schemas.openxmlformats.org/officeDocument/2006/relationships/image" Target="../media/image13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76" y="319398"/>
            <a:ext cx="1127309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90085" y="411731"/>
            <a:ext cx="101876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ПРАВИТЕЛЬСТВО СТАВРОПОЛЬСКОГО КРАЯ</a:t>
            </a:r>
          </a:p>
          <a:p>
            <a:pPr algn="ctr"/>
            <a:endParaRPr lang="ru-RU" sz="24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Министерство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 строительства, архитектуры</a:t>
            </a:r>
          </a:p>
          <a:p>
            <a:pPr algn="ctr"/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 и жилищно-коммунального хозяйства Ставропольского края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68456" y="5160000"/>
            <a:ext cx="4905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Докладчик: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Горло Сергей Алексеевич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министр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Минстроя СК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71961" y="3008032"/>
            <a:ext cx="8447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5">
                    <a:lumMod val="50000"/>
                  </a:schemeClr>
                </a:solidFill>
              </a:rPr>
              <a:t>КОНЦЕПЦИЯ ПРОСТРАНСТВЕННОГО РАЗВИТИЯ</a:t>
            </a:r>
            <a:br>
              <a:rPr lang="ru-RU" altLang="ru-RU" sz="24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altLang="ru-RU" sz="2400" b="1" dirty="0">
                <a:solidFill>
                  <a:schemeClr val="accent5">
                    <a:lumMod val="50000"/>
                  </a:schemeClr>
                </a:solidFill>
              </a:rPr>
              <a:t>СТАВРОПОЛЬСКОЙ АГЛОМЕРАЦИИ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5" t="39366" r="7097" b="9629"/>
          <a:stretch/>
        </p:blipFill>
        <p:spPr>
          <a:xfrm>
            <a:off x="657904" y="2090057"/>
            <a:ext cx="4209143" cy="349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14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86" y="1364343"/>
            <a:ext cx="4502187" cy="5392057"/>
          </a:xfrm>
          <a:prstGeom prst="rect">
            <a:avLst/>
          </a:prstGeom>
        </p:spPr>
      </p:pic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131516" y="175920"/>
            <a:ext cx="1044711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МОДЕЛЬ СОЦИАЛЬНО-ЭКОНОМИЧЕСКОГО РАЗВИТИЯ АГЛОМЕРАЦИИ</a:t>
            </a:r>
          </a:p>
          <a:p>
            <a:pPr algn="just" eaLnBrk="1" hangingPunct="1"/>
            <a:r>
              <a:rPr lang="ru-RU" alt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ТУРИСТСКО-РЕКРЕАЦИОННЫЙ КОМПЛЕКС</a:t>
            </a:r>
            <a:endParaRPr lang="ru-RU" altLang="ru-RU" sz="2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171" y="0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63185" y="2122005"/>
            <a:ext cx="7315199" cy="2845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Агломерация располагает потенциалом для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развития следующих видов туризма: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культурно-познавательного; 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оздоровительного;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делового и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конгрессного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рыболовно-охотничьего;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экологического,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паломнического.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76800" y="5365796"/>
            <a:ext cx="7141029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15000"/>
              </a:lnSpc>
              <a:spcAft>
                <a:spcPts val="600"/>
              </a:spcAft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Ставропольской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агломерации расположено 428 выявленных к настоящему времени памятников историко-культурного наследия, в том числе: 119 памятников архитектуры;160 памятника истории; 72 памятника археологии; 77 памятников искусства.</a:t>
            </a:r>
            <a:endParaRPr lang="ru-RU" sz="16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156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322489" y="359046"/>
            <a:ext cx="104471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СХЕМА УПРАВЛЕНИЯ СТАВРОПОЛЬСКОЙ АГЛОМЕРАЦИИ</a:t>
            </a:r>
            <a:endParaRPr lang="ru-RU" altLang="ru-RU" sz="2000" b="1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171" y="0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79999" y="1274419"/>
            <a:ext cx="7315199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B2C1DB">
                    <a:lumMod val="50000"/>
                  </a:srgb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Концепцией предлагается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договорная модель управления </a:t>
            </a:r>
            <a:r>
              <a:rPr lang="ru-RU" dirty="0" smtClean="0">
                <a:solidFill>
                  <a:srgbClr val="B2C1DB">
                    <a:lumMod val="50000"/>
                  </a:srgb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Ставропольской агломерации</a:t>
            </a:r>
            <a:endParaRPr lang="ru-RU" dirty="0">
              <a:solidFill>
                <a:srgbClr val="B2C1DB">
                  <a:lumMod val="50000"/>
                </a:srgb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96116" y="2003849"/>
            <a:ext cx="62266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Субъектами Договора выступают: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Органы управления Ставропольского края. «Вхождение в договор» субъекта РФ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помогает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решать многие вопросы экономического и социального развития на уровне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региона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;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Городской округ «Ставрополь»;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Городской округ «Невинномысск»;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Муниципальный район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Шпаковский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;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Муниципальный район.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Изобильненский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Муниципальный район.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Кочубеевский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Муниципальный район.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Труновский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Муниципальный район.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Грачевский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Городское поселение г. Михайловск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Городское поселение г. Изобильный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Городское поселение пос. Рыздвяный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- Городское поселение пос.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</a:rPr>
              <a:t>Солнечнодольск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1600" i="1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2489" y="5827209"/>
            <a:ext cx="1171574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600" dirty="0" smtClean="0">
                <a:solidFill>
                  <a:srgbClr val="B2C1DB">
                    <a:lumMod val="50000"/>
                  </a:srgb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Необходима совместная работа органов государственной власти и глав муниципалитетов по созданию и развитию транспортной, социальной и инженерной инфраструктуры, согласованию планов  инфраструктурного, производственного и жилищного строительства, вопросам эффективной земельной политики</a:t>
            </a:r>
            <a:endParaRPr lang="ru-RU" sz="1600" dirty="0">
              <a:solidFill>
                <a:srgbClr val="B2C1DB">
                  <a:lumMod val="50000"/>
                </a:srgb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21352" t="6725" r="20629" b="42911"/>
          <a:stretch/>
        </p:blipFill>
        <p:spPr>
          <a:xfrm>
            <a:off x="96369" y="2003849"/>
            <a:ext cx="4925572" cy="3206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2535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170089" y="400399"/>
            <a:ext cx="1034551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2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МОДЕЛЬ ПРОСТРАНСТВЕННОЙ ОРГАНИЗАЦИИ СТАВРОПОЛЬСКОЙ АГЛОМЕРАЦИИ</a:t>
            </a:r>
            <a:endParaRPr lang="ru-RU" altLang="ru-RU" sz="2200" b="1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3885" y="0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134906" y="1927054"/>
            <a:ext cx="49046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B2C1DB">
                    <a:lumMod val="50000"/>
                  </a:srgb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Концепция пространственного развития агломерации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опирается на действующие документы территориального планирования </a:t>
            </a:r>
            <a:r>
              <a:rPr lang="ru-RU" sz="2400" dirty="0" smtClean="0">
                <a:solidFill>
                  <a:srgbClr val="B2C1DB">
                    <a:lumMod val="50000"/>
                  </a:srgb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всех уровней  с оценкой проблем и сложных ситуаций, которые существуют или могут возникнуть при взаимной увязке и в процессе согласования документов территориального планирования.</a:t>
            </a:r>
            <a:endParaRPr lang="ru-RU" sz="2400" dirty="0">
              <a:solidFill>
                <a:srgbClr val="B2C1DB">
                  <a:lumMod val="50000"/>
                </a:srgb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"/>
          <a:stretch/>
        </p:blipFill>
        <p:spPr>
          <a:xfrm>
            <a:off x="139969" y="1582058"/>
            <a:ext cx="6994937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68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2"/>
          <p:cNvSpPr>
            <a:spLocks noChangeArrowheads="1"/>
          </p:cNvSpPr>
          <p:nvPr/>
        </p:nvSpPr>
        <p:spPr bwMode="auto">
          <a:xfrm>
            <a:off x="362857" y="375870"/>
            <a:ext cx="930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ОСНОВНЫЕ ЭТАПЫ </a:t>
            </a:r>
            <a:r>
              <a:rPr lang="ru-RU" alt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РАЗВИТИЯ СТАВРОПОЛЬСКОЙ АГЛОМЕРАЦИИ</a:t>
            </a:r>
            <a:endParaRPr lang="ru-RU" altLang="ru-RU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21633226"/>
              </p:ext>
            </p:extLst>
          </p:nvPr>
        </p:nvGraphicFramePr>
        <p:xfrm>
          <a:off x="556367" y="1509485"/>
          <a:ext cx="8065119" cy="5188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588080" y="2272325"/>
            <a:ext cx="216507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663300"/>
                </a:solidFill>
                <a:latin typeface="Arial Narrow" panose="020B0606020202030204" pitchFamily="34" charset="0"/>
              </a:rPr>
              <a:t>Среднесрочный период</a:t>
            </a:r>
          </a:p>
          <a:p>
            <a:pPr eaLnBrk="1" hangingPunct="1"/>
            <a:r>
              <a:rPr lang="ru-RU" altLang="ru-RU" sz="2000" b="1" dirty="0" smtClean="0">
                <a:solidFill>
                  <a:srgbClr val="663300"/>
                </a:solidFill>
                <a:latin typeface="Arial Narrow" panose="020B0606020202030204" pitchFamily="34" charset="0"/>
              </a:rPr>
              <a:t>2015-2018 гг.</a:t>
            </a:r>
            <a:endParaRPr lang="ru-RU" altLang="ru-RU" sz="2000" b="1" dirty="0">
              <a:solidFill>
                <a:srgbClr val="66330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570368" y="3466650"/>
            <a:ext cx="19461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663300"/>
                </a:solidFill>
                <a:latin typeface="Arial Narrow" panose="020B0606020202030204" pitchFamily="34" charset="0"/>
              </a:rPr>
              <a:t>Краткосрочный период </a:t>
            </a:r>
          </a:p>
          <a:p>
            <a:pPr eaLnBrk="1" hangingPunct="1"/>
            <a:r>
              <a:rPr lang="ru-RU" altLang="ru-RU" sz="2000" b="1" dirty="0" smtClean="0">
                <a:solidFill>
                  <a:srgbClr val="663300"/>
                </a:solidFill>
                <a:latin typeface="Arial Narrow" panose="020B0606020202030204" pitchFamily="34" charset="0"/>
              </a:rPr>
              <a:t>2014-2015 гг.</a:t>
            </a:r>
            <a:endParaRPr lang="ru-RU" altLang="ru-RU" sz="2000" b="1" dirty="0">
              <a:solidFill>
                <a:srgbClr val="663300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5437643" y="1234625"/>
            <a:ext cx="19461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663300"/>
                </a:solidFill>
                <a:latin typeface="Arial Narrow" panose="020B0606020202030204" pitchFamily="34" charset="0"/>
              </a:rPr>
              <a:t>Долгосрочный период</a:t>
            </a:r>
          </a:p>
          <a:p>
            <a:pPr eaLnBrk="1" hangingPunct="1"/>
            <a:r>
              <a:rPr lang="ru-RU" altLang="ru-RU" sz="2000" b="1" dirty="0">
                <a:solidFill>
                  <a:srgbClr val="663300"/>
                </a:solidFill>
                <a:latin typeface="Arial Narrow" panose="020B0606020202030204" pitchFamily="34" charset="0"/>
              </a:rPr>
              <a:t>2018-2030 </a:t>
            </a:r>
            <a:r>
              <a:rPr lang="ru-RU" altLang="ru-RU" sz="2000" b="1" dirty="0" smtClean="0">
                <a:solidFill>
                  <a:srgbClr val="663300"/>
                </a:solidFill>
                <a:latin typeface="Arial Narrow" panose="020B0606020202030204" pitchFamily="34" charset="0"/>
              </a:rPr>
              <a:t>гг.</a:t>
            </a:r>
            <a:endParaRPr lang="ru-RU" altLang="ru-RU" sz="2000" b="1" dirty="0">
              <a:solidFill>
                <a:srgbClr val="663300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0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151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171" y="0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12"/>
          <p:cNvSpPr>
            <a:spLocks noChangeArrowheads="1"/>
          </p:cNvSpPr>
          <p:nvPr/>
        </p:nvSpPr>
        <p:spPr bwMode="auto">
          <a:xfrm>
            <a:off x="190500" y="157459"/>
            <a:ext cx="97635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ОЖИДАЕМЫЕ РЕЗУЛЬТАТЫ РЕАЛИЗАЦИИ ПИЛОТНОГО ПРОЕКТА</a:t>
            </a:r>
          </a:p>
          <a:p>
            <a:pPr eaLnBrk="1" hangingPunct="1"/>
            <a:r>
              <a:rPr lang="ru-RU" alt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СТАВРОПОЛЬСКОЙ АГЛОМЕРАЦИИ</a:t>
            </a:r>
            <a:endParaRPr lang="ru-RU" altLang="ru-RU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50" y="1337217"/>
            <a:ext cx="12039600" cy="522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 smtClean="0"/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Комплексное и гармоничное развитие территории;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Оптимизация и комплексное развитие землепользования;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Эффективное использование территории, концентрирующей основные финансовые и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производственные ресурсы региона;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рабочих мест для формирования инновационной экономики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роста эффективности экономики, промышленного развития;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Оптимизация развития транспортной, инженерной, социальной, сервисной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инфраструктур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Создание крупных инфраструктурных объектов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Совершенствование природно-экологического каркаса агломерации;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Выравнивание качества жизни центров агломерации и периферии;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Регулирование негативных процессов в системе расселения, снятие инфраструктурных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ограничений;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Усиление «связности» территории;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Удовлетворение потребностей территории в специалистах среднего звена;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Укрепление внутренних и внешних связей агломерации.</a:t>
            </a:r>
          </a:p>
        </p:txBody>
      </p:sp>
    </p:spTree>
    <p:extLst>
      <p:ext uri="{BB962C8B-B14F-4D97-AF65-F5344CB8AC3E}">
        <p14:creationId xmlns:p14="http://schemas.microsoft.com/office/powerpoint/2010/main" val="4006115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88900" y="127000"/>
            <a:ext cx="11925300" cy="8509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ДОРОЖНАЯ КАРТА 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ФОРМИРОВАНИЯ И РАЗВИТИЯ  СТАВРОПОЛЬСКОЙ АГЛОМЕРАЦИИ 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463529"/>
              </p:ext>
            </p:extLst>
          </p:nvPr>
        </p:nvGraphicFramePr>
        <p:xfrm>
          <a:off x="1527630" y="1224643"/>
          <a:ext cx="8545285" cy="5524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0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12"/>
          <p:cNvGrpSpPr>
            <a:grpSpLocks/>
          </p:cNvGrpSpPr>
          <p:nvPr/>
        </p:nvGrpSpPr>
        <p:grpSpPr bwMode="auto">
          <a:xfrm>
            <a:off x="88900" y="3077029"/>
            <a:ext cx="2155372" cy="1695108"/>
            <a:chOff x="5436096" y="4149080"/>
            <a:chExt cx="3168352" cy="2348880"/>
          </a:xfrm>
        </p:grpSpPr>
        <p:pic>
          <p:nvPicPr>
            <p:cNvPr id="6" name="Picture 14" descr="decision_tree03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7093008" y="4185441"/>
              <a:ext cx="1511440" cy="117225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7" name="Picture 172" descr="Map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5436096" y="4149080"/>
              <a:ext cx="1461981" cy="122461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8" name="Picture 4" descr="spatial0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5508831" y="5443509"/>
              <a:ext cx="1296144" cy="105445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9" name="Picture 6" descr="3d02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7093008" y="5444964"/>
              <a:ext cx="1511440" cy="105299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" name="Picture 4" descr="globe_2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6516944" y="4941736"/>
              <a:ext cx="877188" cy="88137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1917509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2"/>
          <p:cNvSpPr>
            <a:spLocks noChangeArrowheads="1"/>
          </p:cNvSpPr>
          <p:nvPr/>
        </p:nvSpPr>
        <p:spPr bwMode="auto">
          <a:xfrm>
            <a:off x="5011964" y="3577419"/>
            <a:ext cx="44223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СПАСИБО ЗА ВНИМАНИЕ !</a:t>
            </a:r>
            <a:endParaRPr lang="ru-RU" altLang="ru-RU" sz="28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6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836" y="0"/>
            <a:ext cx="871960" cy="109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401409" y="196850"/>
            <a:ext cx="8931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МИНИСТЕРСТВО СТРОИТЕЛЬСТВА, АРХИТЕКТУРЫ И ЖИЛИЩНО-КОММУНАЛЬНОГО ХОЗЯЙСТВА СТАВРОПОЛЬСКОГО КРАЯ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5" t="39366" r="7097" b="9629"/>
          <a:stretch/>
        </p:blipFill>
        <p:spPr>
          <a:xfrm>
            <a:off x="657904" y="2090057"/>
            <a:ext cx="4209143" cy="3497944"/>
          </a:xfrm>
          <a:prstGeom prst="rect">
            <a:avLst/>
          </a:prstGeom>
        </p:spPr>
      </p:pic>
      <p:cxnSp>
        <p:nvCxnSpPr>
          <p:cNvPr id="23" name="Прямая соединительная линия 22"/>
          <p:cNvCxnSpPr/>
          <p:nvPr/>
        </p:nvCxnSpPr>
        <p:spPr>
          <a:xfrm flipV="1">
            <a:off x="5138057" y="4100639"/>
            <a:ext cx="3817257" cy="290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525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083527" y="1959227"/>
            <a:ext cx="4265159" cy="415137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alt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ЗАДАЧИ</a:t>
            </a:r>
            <a:endParaRPr lang="ru-RU" altLang="ru-RU" sz="20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51714" y="2588333"/>
            <a:ext cx="6096000" cy="324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endParaRPr lang="ru-RU" sz="1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8" descr="C:\Documents and Settings\terragis\Рабочий стол\Система расселения\ЭЛЮСТРАТОР\Ставропольский край система расселен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0" y="1676067"/>
            <a:ext cx="5462914" cy="425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2"/>
          <p:cNvSpPr>
            <a:spLocks noChangeArrowheads="1"/>
          </p:cNvSpPr>
          <p:nvPr/>
        </p:nvSpPr>
        <p:spPr bwMode="auto">
          <a:xfrm>
            <a:off x="191634" y="359046"/>
            <a:ext cx="93326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ОБЩАЯ ХАРАКТЕРИСТИКА СТАВРОПОЛЬСКОЙ АГЛОМЕРАЦИИ</a:t>
            </a:r>
            <a:endParaRPr lang="ru-RU" altLang="ru-RU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706155" y="2584066"/>
            <a:ext cx="5941559" cy="3482905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ru-RU" alt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Связать воедино ресурсный потенциал отдельных МО в рамках общей политики развития агломерация как единого социально-экономического и инвестиционного пространства</a:t>
            </a:r>
          </a:p>
          <a:p>
            <a:pPr algn="l"/>
            <a:endParaRPr lang="ru-RU" altLang="ru-RU" sz="20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ru-RU" alt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Организовать общую систему социального, транспортного и инженерного обслуживания, с едиными подходами к сохранению сложившегося природно-экологического каркаса с целью создания комфортных и безопасных условий проживания и работы населения и бизнеса</a:t>
            </a:r>
            <a:endParaRPr lang="ru-RU" altLang="ru-RU" sz="20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180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72848"/>
            <a:ext cx="4760686" cy="5383552"/>
          </a:xfrm>
          <a:prstGeom prst="rect">
            <a:avLst/>
          </a:prstGeom>
        </p:spPr>
      </p:pic>
      <p:pic>
        <p:nvPicPr>
          <p:cNvPr id="8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0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9310" y="2254820"/>
            <a:ext cx="6662057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Ставропольской агломерации входят: города (городские округа) Ставрополь,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Невинномыск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города (городские поселения) Изобильный, Михайловск; поселки (городские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поселени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Рыздвяный,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Солнечнодольск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Шпаковский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Изобильненский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Кочубеевский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Труновский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Грачевский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муниципальные  районы.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9309" y="4417296"/>
            <a:ext cx="6662057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Вся территория агломерации  в административных границах полностью попадает в зону 1,5 – 2-х часовой транспортной доступности от регионального центра.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102034" y="75224"/>
            <a:ext cx="9477394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algn="r">
              <a:defRPr sz="2400" b="1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b="0" dirty="0" smtClean="0">
                <a:solidFill>
                  <a:schemeClr val="bg1"/>
                </a:solidFill>
              </a:rPr>
              <a:t>ОБЩАЯ ХАРАКТЕРИСТИКА СТАВРОПОЛЬСКОЙ АГЛОМЕРАЦИИ</a:t>
            </a:r>
          </a:p>
          <a:p>
            <a:pPr algn="just"/>
            <a:r>
              <a:rPr lang="ru-RU" altLang="ru-RU" sz="2000" b="0" dirty="0">
                <a:solidFill>
                  <a:schemeClr val="bg1"/>
                </a:solidFill>
              </a:rPr>
              <a:t>СОСТАВ И ГРАНИЦЫ СТАВРОПОЛЬСКОЙ АГЛОМЕРАЦИИ</a:t>
            </a:r>
          </a:p>
          <a:p>
            <a:pPr algn="just"/>
            <a:endParaRPr lang="ru-RU" altLang="ru-RU" b="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9309" y="5624126"/>
            <a:ext cx="6662057" cy="144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Численность населения Ставропольской агломерации – 919 тыс. чел. Площадь –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10,5 тыс.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км</a:t>
            </a:r>
            <a:r>
              <a:rPr lang="ru-RU" sz="1600" baseline="30000" dirty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endParaRPr lang="ru-RU" sz="16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endParaRPr lang="ru-RU" sz="16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000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203636" y="183341"/>
            <a:ext cx="94773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algn="r">
              <a:defRPr sz="2400" b="1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dirty="0" smtClean="0">
                <a:solidFill>
                  <a:schemeClr val="bg1"/>
                </a:solidFill>
              </a:rPr>
              <a:t>ОБЩАЯ ХАРАКТЕРИСТИКА СТАВРОПОЛЬСКОЙ АГЛОМЕРАЦИИ</a:t>
            </a:r>
          </a:p>
          <a:p>
            <a:pPr algn="just"/>
            <a:r>
              <a:rPr lang="ru-RU" altLang="ru-RU" sz="2000" b="0" dirty="0" smtClean="0">
                <a:solidFill>
                  <a:schemeClr val="bg1"/>
                </a:solidFill>
              </a:rPr>
              <a:t>СТРУКТУРА</a:t>
            </a:r>
            <a:endParaRPr lang="ru-RU" altLang="ru-RU" sz="2000" b="0" dirty="0">
              <a:solidFill>
                <a:schemeClr val="bg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893110"/>
              </p:ext>
            </p:extLst>
          </p:nvPr>
        </p:nvGraphicFramePr>
        <p:xfrm>
          <a:off x="145141" y="1363980"/>
          <a:ext cx="10755086" cy="536339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209579"/>
                <a:gridCol w="1135696"/>
                <a:gridCol w="1135696"/>
                <a:gridCol w="1135696"/>
                <a:gridCol w="1592111"/>
                <a:gridCol w="1592111"/>
                <a:gridCol w="954197"/>
              </a:tblGrid>
              <a:tr h="67545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Агломерация, ее структурные элементы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Число МО, всего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Число населенных пунктов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Численность населения на 2011 год, тыс. чел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.,  </a:t>
                      </a: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в том числе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Площадь, км</a:t>
                      </a:r>
                      <a:r>
                        <a:rPr lang="ru-RU" sz="1400" baseline="300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3989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городских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сельских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городское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сельское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2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Центральная зона, всего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14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42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470,1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52,3</a:t>
                      </a:r>
                      <a:endParaRPr lang="ru-RU" sz="14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2665,6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233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в том числе: 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</a:tr>
              <a:tr h="233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ГО Ставрополь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398,9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0,2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276,7 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233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г. Михайловск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71,2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25,9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456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Шпаковский район (сельская местность)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12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41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52,1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2363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312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Внешняя зона, всего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49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75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178,6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193,3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7857,7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233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 в  том числе: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312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1. </a:t>
                      </a:r>
                      <a:r>
                        <a:rPr lang="ru-RU" sz="14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Невиномысская</a:t>
                      </a: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 зона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17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22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118,2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79,5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2443,5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312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2. Зона г. Изобильного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16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3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22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60,4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43,0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1935,2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233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3. Периферия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16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31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70,8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3479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312588">
                <a:tc>
                  <a:txBody>
                    <a:bodyPr/>
                    <a:lstStyle/>
                    <a:p>
                      <a:pPr indent="311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в </a:t>
                      </a:r>
                      <a:r>
                        <a:rPr lang="ru-RU" sz="14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т.ч</a:t>
                      </a: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.  </a:t>
                      </a:r>
                      <a:r>
                        <a:rPr lang="ru-RU" sz="14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Грачевский</a:t>
                      </a: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 район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9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16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36,3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1794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233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Труновский район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15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34,5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1685</a:t>
                      </a:r>
                      <a:endParaRPr lang="ru-RU" sz="14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39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Итого по агломерации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63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117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648,7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245,6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10523,3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  <a:tr h="39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Ставропольский край в целом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330</a:t>
                      </a:r>
                      <a:endParaRPr lang="ru-RU" sz="14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23</a:t>
                      </a:r>
                      <a:endParaRPr lang="ru-RU" sz="14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735</a:t>
                      </a:r>
                      <a:endParaRPr lang="ru-RU" sz="14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1593,1</a:t>
                      </a:r>
                      <a:endParaRPr lang="ru-RU" sz="14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1192,2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66160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 anchor="ctr"/>
                </a:tc>
              </a:tr>
            </a:tbl>
          </a:graphicData>
        </a:graphic>
      </p:graphicFrame>
      <p:pic>
        <p:nvPicPr>
          <p:cNvPr id="9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0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0219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05" b="2020"/>
          <a:stretch/>
        </p:blipFill>
        <p:spPr>
          <a:xfrm>
            <a:off x="157691" y="1799772"/>
            <a:ext cx="5024031" cy="422365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181722" y="1689859"/>
            <a:ext cx="7010400" cy="3901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географическое положение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равнинной западной части Северного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Кавказа;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относительно благоприятных почвенно-климатических условий, дополненных Кубань-Егорлыкской и Кубань-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Калаусской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оросительно-обводнительными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системами;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минерально-сырьевых ресурсов (газ, строительные материалы-пески, глины,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титано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-циркониевые россыпи и др.);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сложившийся производственный, научно – образовательный, социально - культурный потенциал;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относительно развитая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внутриагломерационная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автодорожная сеть, дорожная, преимущественно автодорожная, связь с другими районами края и сопредельными субъектами 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РФ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в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агломерации краевого центра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871" y="-1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203634" y="227752"/>
            <a:ext cx="1004345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algn="r">
              <a:defRPr sz="2400" b="1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/>
            <a:r>
              <a:rPr lang="ru-RU" altLang="ru-RU" b="0" dirty="0" smtClean="0">
                <a:solidFill>
                  <a:schemeClr val="bg1"/>
                </a:solidFill>
              </a:rPr>
              <a:t>ОБЩАЯ ХАРАКТЕРИСТИКА СТАВРОПОЛЬСКОЙ АГЛОМЕРАЦИИ</a:t>
            </a:r>
          </a:p>
          <a:p>
            <a:pPr algn="l"/>
            <a:r>
              <a:rPr lang="ru-RU" sz="1800" b="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РЕСУРСЫ РАЗВИТИЯ СТАВРОПОЛЬСКОЙ </a:t>
            </a:r>
            <a:r>
              <a:rPr lang="ru-RU" sz="1800" b="0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АГЛОМЕРАЦИИ</a:t>
            </a:r>
            <a:endParaRPr lang="ru-RU" sz="1800" b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906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Создание Томской агломерации &quot; Интернет-портал города Северс…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00" y="4862020"/>
            <a:ext cx="3149600" cy="1990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4" b="26296"/>
          <a:stretch/>
        </p:blipFill>
        <p:spPr>
          <a:xfrm>
            <a:off x="131516" y="1306286"/>
            <a:ext cx="4108302" cy="5399479"/>
          </a:xfrm>
          <a:prstGeom prst="rect">
            <a:avLst/>
          </a:prstGeom>
        </p:spPr>
      </p:pic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0" y="88332"/>
            <a:ext cx="11117942" cy="1003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ru-RU" altLang="ru-RU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МОДЕЛЬ СОЦИАЛЬНО-ЭКОНОМИЧЕСКОГО </a:t>
            </a:r>
            <a:r>
              <a:rPr lang="ru-RU" altLang="ru-RU" sz="2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РАЗВИТИЯ СТАВРОПОЛЬСКОЙ АГЛОМЕРАЦИИ</a:t>
            </a:r>
            <a:endParaRPr lang="ru-RU" altLang="ru-RU" sz="2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ru-RU" altLang="ru-RU" sz="2000" b="1" dirty="0" smtClean="0">
                <a:solidFill>
                  <a:srgbClr val="FFC000"/>
                </a:solidFill>
                <a:latin typeface="Arial Narrow" panose="020B0606020202030204" pitchFamily="34" charset="0"/>
              </a:rPr>
              <a:t>ТРАНСПОРТНАЯ ИНФРАСТРУКТУРА </a:t>
            </a:r>
            <a:endParaRPr lang="ru-RU" altLang="ru-RU" sz="2000" b="1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7942" y="-86438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39818" y="1596648"/>
            <a:ext cx="7821553" cy="406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решения внутригородских проблем существенное значение имеет строительство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обходов городов (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Михайловск, Ставрополь,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Невинномысск),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как и крупных сельских населенных пунктов автодорогами федерального и межмуниципального значения.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развития внешних связей формирующейся Ставропольской агломерации целесообразно строительство участка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железной дороги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Ставрополь – Невинномысск,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несмотря на сложные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инженерно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геологические условия.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600"/>
              </a:spcAft>
              <a:tabLst>
                <a:tab pos="800100" algn="l"/>
              </a:tabLs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Предполагается создание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транспортно-логистического центров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 базе аэропорта, в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Вехнерусском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поселении (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Шпаковский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район) и в районе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г.Невинномыска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связи с расширением объемов обработки производственных грузов. </a:t>
            </a:r>
            <a:endParaRPr lang="ru-RU" sz="16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0358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0" y="220547"/>
            <a:ext cx="1111794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200" b="1" dirty="0">
                <a:solidFill>
                  <a:srgbClr val="FFFFFF"/>
                </a:solidFill>
                <a:latin typeface="Arial Narrow" panose="020B0606020202030204" pitchFamily="34" charset="0"/>
              </a:rPr>
              <a:t>МОДЕЛЬ СОЦИАЛЬНО-ЭКОНОМИЧЕСКОГО </a:t>
            </a:r>
            <a:r>
              <a:rPr lang="ru-RU" altLang="ru-RU" sz="22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РАЗВИТИЯ СТАВРОПОЛЬСКОЙ АГЛОМЕРАЦИИ</a:t>
            </a:r>
            <a:endParaRPr lang="ru-RU" altLang="ru-RU" sz="2200" b="1" dirty="0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algn="just" eaLnBrk="1" hangingPunct="1"/>
            <a:r>
              <a:rPr lang="ru-RU" altLang="ru-RU" sz="2000" b="1" dirty="0" smtClean="0">
                <a:solidFill>
                  <a:srgbClr val="FFC000"/>
                </a:solidFill>
                <a:latin typeface="Arial Narrow" panose="020B0606020202030204" pitchFamily="34" charset="0"/>
              </a:rPr>
              <a:t>ИНЖИНЕРНАЯ ИНФРАСТРУКТУРА </a:t>
            </a:r>
            <a:endParaRPr lang="ru-RU" altLang="ru-RU" sz="2000" b="1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7942" y="-86438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" t="4808" r="13537" b="6814"/>
          <a:stretch/>
        </p:blipFill>
        <p:spPr>
          <a:xfrm>
            <a:off x="285749" y="1337552"/>
            <a:ext cx="3749222" cy="548094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455886" y="2202893"/>
            <a:ext cx="6662056" cy="414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инженерной 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инфраструктуры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внедрение в этой области инновационных решений рассматривается локомотивом  развития и реконструкции современных городов и их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</a:t>
            </a:r>
          </a:p>
          <a:p>
            <a:pPr marL="285750" indent="-285750" algn="just">
              <a:lnSpc>
                <a:spcPct val="115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ru-RU" dirty="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планируемый срок на территории района предусматривается развитие предприятий промышленности и сельского хозяйства, что потребует строительства новых, а также реконструкцию и модернизацию действующих инженерно-коммунальных систем</a:t>
            </a:r>
            <a:endParaRPr lang="ru-RU" sz="105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ru-RU" sz="16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9619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99" y="1233715"/>
            <a:ext cx="4961076" cy="5421086"/>
          </a:xfrm>
          <a:prstGeom prst="rect">
            <a:avLst/>
          </a:prstGeom>
        </p:spPr>
      </p:pic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116986" y="205158"/>
            <a:ext cx="1044711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МОДЕЛЬ СОЦИАЛЬНО-ЭКОНОМИЧЕСКОГО РАЗВИТИЯ АГЛОМЕРАЦИИ</a:t>
            </a:r>
          </a:p>
          <a:p>
            <a:pPr algn="just" eaLnBrk="1" hangingPunct="1"/>
            <a:r>
              <a:rPr lang="ru-RU" alt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ПРОМЫШЛЕННОСТЬ И АПК</a:t>
            </a:r>
            <a:endParaRPr lang="ru-RU" altLang="ru-RU" sz="2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171" y="0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95850" y="1724617"/>
            <a:ext cx="6981766" cy="5034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и развитие 4 региональных индустриальных парков на территории г. Невинномысска, Труновского района,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пгт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Солнечнодольска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ст. Новотроицкой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Изобильненского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района, г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Михайловска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Шпаковского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района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технологическая модернизация существующих производств на всей территории агломерации, интенсификация сельскохозяйственного производства;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инфраструктурной сети заготовительных, снабженческо-сбытовых потребительских кооперативов, кооперативов по переработке сельскохозяйственной продукции и потребительскому кредитованию; 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малых форм хозяйствования, в том числе развитие малых перерабатывающих предприятий – мини-цехов, мини-заводов с целью приближения переработки к источникам сырья;</a:t>
            </a: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Ленобласть готовится развивать индустриальные парки Бизнес Д…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700" y="5741550"/>
            <a:ext cx="1704916" cy="1017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adius Group построит завод и логистический центр в ИП &quot;Sout…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345" y="5741551"/>
            <a:ext cx="1356355" cy="1017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360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3" y="1262743"/>
            <a:ext cx="4717189" cy="5493657"/>
          </a:xfrm>
          <a:prstGeom prst="rect">
            <a:avLst/>
          </a:prstGeom>
        </p:spPr>
      </p:pic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131516" y="175921"/>
            <a:ext cx="1044711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МОДЕЛЬ СОЦИАЛЬНО-ЭКОНОМИЧЕСКОГО РАЗВИТИЯ АГЛОМЕРАЦИИ</a:t>
            </a:r>
          </a:p>
          <a:p>
            <a:pPr algn="just" eaLnBrk="1" hangingPunct="1"/>
            <a:r>
              <a:rPr lang="ru-RU" alt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ОБРАЗОВАТЕЛЬНАЯ ИНФРАСТРУКТУРА</a:t>
            </a:r>
            <a:endParaRPr lang="ru-RU" altLang="ru-RU" sz="2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4" descr="герб Abali ru - Коллеция российских мультико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171" y="0"/>
            <a:ext cx="943429" cy="117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92915" y="1540690"/>
            <a:ext cx="7199085" cy="4937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базе существующих научно – исследовательских учреждений, расположенных в центральной зоне агломерации, а также Ставропольского государственного аграрного университета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регионального агропромышленного центра с внедрением результатов научно–инновационной деятельности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прежде всего, в хозяйствах на территории агломерации;</a:t>
            </a:r>
          </a:p>
          <a:p>
            <a:pPr marL="342900" lvl="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регионального технологического парка 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базе высших учебных заведений и организаций Ставропольского края;</a:t>
            </a:r>
          </a:p>
          <a:p>
            <a:pPr marL="342900" lvl="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развитие Северо-Кавказского университета с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исследовательски-инновационными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структурами;</a:t>
            </a:r>
          </a:p>
          <a:p>
            <a:pPr marL="342900" lvl="0" indent="-342900" algn="just">
              <a:lnSpc>
                <a:spcPct val="115000"/>
              </a:lnSpc>
              <a:spcAft>
                <a:spcPts val="200"/>
              </a:spcAft>
              <a:buFont typeface="Symbol" panose="05050102010706020507" pitchFamily="18" charset="2"/>
              <a:buChar char=""/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200"/>
              </a:spcAft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сохранение и развитие Ставрополя в качестве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инновационно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-промышленного и научно-образовательного центра края;</a:t>
            </a:r>
          </a:p>
        </p:txBody>
      </p:sp>
    </p:spTree>
    <p:extLst>
      <p:ext uri="{BB962C8B-B14F-4D97-AF65-F5344CB8AC3E}">
        <p14:creationId xmlns:p14="http://schemas.microsoft.com/office/powerpoint/2010/main" val="2458210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1228</Words>
  <Application>Microsoft Office PowerPoint</Application>
  <PresentationFormat>Произвольный</PresentationFormat>
  <Paragraphs>237</Paragraphs>
  <Slides>16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5_Тема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Концепция  пространственного развития Ставропольской агломерации</dc:title>
  <dc:creator>HP-1</dc:creator>
  <cp:lastModifiedBy>Маркова Маина Михайловна</cp:lastModifiedBy>
  <cp:revision>56</cp:revision>
  <cp:lastPrinted>2014-12-01T10:34:14Z</cp:lastPrinted>
  <dcterms:created xsi:type="dcterms:W3CDTF">2014-08-04T06:35:26Z</dcterms:created>
  <dcterms:modified xsi:type="dcterms:W3CDTF">2014-12-01T10:46:08Z</dcterms:modified>
</cp:coreProperties>
</file>